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258" r:id="rId3"/>
    <p:sldId id="257" r:id="rId4"/>
    <p:sldId id="259" r:id="rId5"/>
    <p:sldId id="264" r:id="rId6"/>
    <p:sldId id="265" r:id="rId7"/>
    <p:sldId id="266" r:id="rId8"/>
    <p:sldId id="280" r:id="rId9"/>
    <p:sldId id="268" r:id="rId10"/>
    <p:sldId id="269" r:id="rId11"/>
    <p:sldId id="270" r:id="rId12"/>
    <p:sldId id="273" r:id="rId13"/>
    <p:sldId id="272" r:id="rId14"/>
    <p:sldId id="271" r:id="rId15"/>
    <p:sldId id="274" r:id="rId16"/>
    <p:sldId id="275" r:id="rId17"/>
    <p:sldId id="276" r:id="rId18"/>
    <p:sldId id="278" r:id="rId19"/>
    <p:sldId id="277" r:id="rId20"/>
    <p:sldId id="279" r:id="rId21"/>
    <p:sldId id="281" r:id="rId22"/>
    <p:sldId id="282" r:id="rId23"/>
    <p:sldId id="327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7" r:id="rId50"/>
    <p:sldId id="318" r:id="rId51"/>
    <p:sldId id="330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9" r:id="rId60"/>
    <p:sldId id="321" r:id="rId61"/>
    <p:sldId id="320" r:id="rId62"/>
    <p:sldId id="322" r:id="rId63"/>
    <p:sldId id="323" r:id="rId64"/>
    <p:sldId id="324" r:id="rId65"/>
    <p:sldId id="325" r:id="rId66"/>
    <p:sldId id="326" r:id="rId67"/>
    <p:sldId id="328" r:id="rId68"/>
    <p:sldId id="329" r:id="rId69"/>
    <p:sldId id="338" r:id="rId70"/>
    <p:sldId id="331" r:id="rId71"/>
    <p:sldId id="339" r:id="rId72"/>
    <p:sldId id="340" r:id="rId73"/>
    <p:sldId id="341" r:id="rId74"/>
    <p:sldId id="262" r:id="rId75"/>
    <p:sldId id="337" r:id="rId76"/>
    <p:sldId id="342" r:id="rId77"/>
    <p:sldId id="343" r:id="rId78"/>
    <p:sldId id="335" r:id="rId79"/>
    <p:sldId id="336" r:id="rId80"/>
    <p:sldId id="344" r:id="rId81"/>
    <p:sldId id="362" r:id="rId82"/>
    <p:sldId id="345" r:id="rId83"/>
    <p:sldId id="346" r:id="rId84"/>
    <p:sldId id="363" r:id="rId85"/>
    <p:sldId id="364" r:id="rId86"/>
    <p:sldId id="365" r:id="rId87"/>
    <p:sldId id="366" r:id="rId88"/>
    <p:sldId id="367" r:id="rId89"/>
    <p:sldId id="369" r:id="rId90"/>
    <p:sldId id="351" r:id="rId91"/>
    <p:sldId id="368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70" r:id="rId100"/>
    <p:sldId id="371" r:id="rId101"/>
    <p:sldId id="360" r:id="rId102"/>
    <p:sldId id="361" r:id="rId103"/>
    <p:sldId id="372" r:id="rId104"/>
    <p:sldId id="373" r:id="rId105"/>
    <p:sldId id="374" r:id="rId106"/>
    <p:sldId id="375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4"/>
    <p:restoredTop sz="94650"/>
  </p:normalViewPr>
  <p:slideViewPr>
    <p:cSldViewPr snapToGrid="0">
      <p:cViewPr varScale="1">
        <p:scale>
          <a:sx n="93" d="100"/>
          <a:sy n="93" d="100"/>
        </p:scale>
        <p:origin x="24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987DA-C5E6-A94D-93C8-96F3649E54BC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5BE07-5C5A-E54D-B315-A9F437F9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5BE07-5C5A-E54D-B315-A9F437F990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0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E6E7-9B4C-C2BA-BF4E-09FB94099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5E19E-334A-6C4E-D56A-0320D9B5B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E7FC7-E0A7-2A17-E285-DC437032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8639C-9C89-E49A-CF8F-86B072E1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83969-DD9A-8F7D-CD5A-0B6C41DA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9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77AC2-31C0-CAC5-2D34-FAE2337E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B6BA3-3AFE-FE73-48E6-98C130E54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839CB-06BB-9740-ECAE-23645808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38E28-A8F6-8683-C69F-F01AD80D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532FF-4A3C-43B5-561D-1478B467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3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6D0C0-BADA-E88C-9367-124DA8647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888D8-524B-0B0E-595D-F6364F24D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3B234-BC09-BDAF-BC19-66BABB36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4D9F8-1C93-6624-D34F-ABB85E77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CCD59-1CBC-7200-CB4A-13E6F4EF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4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756F-E49F-0D5F-13A8-5268E66AC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60BC4-6E2F-8D83-91E1-4554DF4E1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3F4F1-B2AF-ABD5-1DB5-4CBC67C1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1ACE5-C028-FA0D-C7A6-E12BFFCD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93A7B-2600-EA57-DB0E-3D000B85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5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1682-AE6F-B5E0-0678-9356AAC1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65D8C-A86E-2A07-B23E-DA9E0348C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3EC3-34A7-216D-FD56-794A1F40F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2B1C1-A2E6-5722-6DB2-73FDCB27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5C401-E5B8-4F4D-ADB2-A4F9A6FC0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1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90A1-F877-A48D-BFD2-E7477584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4ABCB-CD44-E465-1768-32DAA858C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31983-6B8F-7A43-30B6-9D8149628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7C21E-A007-170D-72A2-8BD71D35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591CB-2AA7-5F51-3629-69C13FC2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E1455-0063-058C-33B6-B11545E2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2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57BA-C4E8-C513-478B-1038E1E4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AFEE8-9C73-099E-663D-B78D6EF8A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A8DD5-A028-3D72-D1C3-699D5BC76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D64865-6EA8-C221-1FCF-A0C606968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7A0664-58E5-11F1-EDB6-307936700B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85CD32-00D9-BC4C-7CB2-2F723E88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E57A85-2000-211B-6995-A3571797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2203C-C951-EC3A-7023-8176A2E1D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3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BE84-1985-FF07-11E6-57CE5E43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15BCD-65EF-5759-E642-9E19D65A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58C4E-ADC1-9822-E4ED-A552A5AA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7D552-5297-2BAF-8B58-DA0B4853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04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8EA80-0ECC-077A-1D5D-2422716A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42E6E-D591-230A-9D7B-EF3477B5B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CDBED-7D5E-2B5C-7B5D-4E568964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6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83F6-DC9A-7E31-5B76-866A0805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3C089-2C44-FEC9-E8CD-867BD782D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CF182-3C76-19EE-5DC8-C04DE105C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88F40-1D40-AA93-858F-0DDDF370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E6DD9-14F0-35E3-6B88-79180715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E1CF7-DDC0-EF92-6D3D-6BDC0D83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09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4E26-557A-6E7F-1E8E-47B52D48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9AFC04-8ADB-C1F8-8F3F-1518E7EC7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171C2-40D0-5FFA-0931-4E16E2EE8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C5DCA-EF45-4597-498E-407130B2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DF51E-B33C-FBC5-4407-8FAD5D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7AAF5-6139-8FB3-4879-1935F9AF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6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1C668-E5B5-11E4-A4FE-7B86EF552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BB554-5428-EF46-54DC-01A5BD880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01D52-E93A-1F2B-C97A-4E60017FE0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86FC4-41E8-0245-A664-FA05747FDE05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546FF-0470-EAB2-0FE1-6E88CB959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05826-C69C-E109-D245-03828D594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22AC1-ACD0-CD41-994F-45E3837E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8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10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microsoft.com/office/2007/relationships/hdphoto" Target="../media/hdphoto4.wdp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microsoft.com/office/2007/relationships/hdphoto" Target="../media/hdphoto5.wdp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microsoft.com/office/2007/relationships/hdphoto" Target="../media/hdphoto6.wdp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microsoft.com/office/2007/relationships/hdphoto" Target="../media/hdphoto7.wdp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26" Type="http://schemas.openxmlformats.org/officeDocument/2006/relationships/image" Target="../media/image181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5" Type="http://schemas.openxmlformats.org/officeDocument/2006/relationships/image" Target="../media/image180.png"/><Relationship Id="rId2" Type="http://schemas.openxmlformats.org/officeDocument/2006/relationships/image" Target="../media/image51.png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24" Type="http://schemas.openxmlformats.org/officeDocument/2006/relationships/image" Target="../media/image179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Relationship Id="rId27" Type="http://schemas.openxmlformats.org/officeDocument/2006/relationships/image" Target="../media/image18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B1F3-F04A-3EE4-80F6-4CDA009A9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  <a:br>
              <a:rPr lang="en-US" dirty="0"/>
            </a:br>
            <a:r>
              <a:rPr lang="en-US" sz="2000" dirty="0"/>
              <a:t>All of Neural Networks in One Class!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ECB20-B333-A9D1-FC7A-32D4D475C9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Dealing with Data, Class 7</a:t>
            </a:r>
          </a:p>
        </p:txBody>
      </p:sp>
    </p:spTree>
    <p:extLst>
      <p:ext uri="{BB962C8B-B14F-4D97-AF65-F5344CB8AC3E}">
        <p14:creationId xmlns:p14="http://schemas.microsoft.com/office/powerpoint/2010/main" val="4170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3D6C-5AB3-F3E1-0E09-918E05A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E78B-FF8E-846D-B565-6E0DE5849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neural network architectures are pretty complicated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Recurrent NNs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“Transformers” / “Attention”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...</a:t>
            </a:r>
          </a:p>
          <a:p>
            <a:pPr lvl="1"/>
            <a:endParaRPr lang="en-US" dirty="0"/>
          </a:p>
          <a:p>
            <a:r>
              <a:rPr lang="en-US" dirty="0"/>
              <a:t>Today we’ll just do the basics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(Multi-layer) feed-forward neural networks</a:t>
            </a:r>
          </a:p>
          <a:p>
            <a:endParaRPr lang="en-US" dirty="0"/>
          </a:p>
          <a:p>
            <a:r>
              <a:rPr lang="en-US" dirty="0"/>
              <a:t>This captures the basic idea – take an ML class for more!</a:t>
            </a:r>
          </a:p>
        </p:txBody>
      </p:sp>
    </p:spTree>
    <p:extLst>
      <p:ext uri="{BB962C8B-B14F-4D97-AF65-F5344CB8AC3E}">
        <p14:creationId xmlns:p14="http://schemas.microsoft.com/office/powerpoint/2010/main" val="3077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974CA-28CF-A75A-9270-68C2E56A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ML do better than the judges?</a:t>
            </a:r>
            <a:br>
              <a:rPr lang="en-US" dirty="0"/>
            </a:br>
            <a:r>
              <a:rPr lang="en-US" sz="2800" dirty="0"/>
              <a:t>At reducing recidivism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182AAB-816E-497C-3FF4-27F920E17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55" y="2146241"/>
            <a:ext cx="6959600" cy="321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545AB-8CAD-E3E2-AFB7-E4A9847B4272}"/>
              </a:ext>
            </a:extLst>
          </p:cNvPr>
          <p:cNvSpPr txBox="1"/>
          <p:nvPr/>
        </p:nvSpPr>
        <p:spPr>
          <a:xfrm>
            <a:off x="7992769" y="1690688"/>
            <a:ext cx="3949849" cy="42780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Say we want to decrease recidivism.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Option 1</a:t>
            </a:r>
            <a:r>
              <a:rPr lang="en-US" sz="2000" dirty="0">
                <a:solidFill>
                  <a:schemeClr val="accent1"/>
                </a:solidFill>
              </a:rPr>
              <a:t>: Use only the harsher judges.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Option 2</a:t>
            </a:r>
            <a:r>
              <a:rPr lang="en-US" sz="2000" dirty="0">
                <a:solidFill>
                  <a:schemeClr val="accent1"/>
                </a:solidFill>
              </a:rPr>
              <a:t>: Use ML with a higher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Option 2 seems better: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To achieve the same decrease in crime, the ML would jail fewer people.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To achieve the number of jailed people, the algorithm reduces crime more.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9D39E-AF96-2CC8-AEC2-DD64B2C58111}"/>
              </a:ext>
            </a:extLst>
          </p:cNvPr>
          <p:cNvSpPr txBox="1"/>
          <p:nvPr/>
        </p:nvSpPr>
        <p:spPr>
          <a:xfrm>
            <a:off x="2189018" y="5445562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Option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EB90-3D3E-EC54-5C72-75B876199608}"/>
              </a:ext>
            </a:extLst>
          </p:cNvPr>
          <p:cNvSpPr txBox="1"/>
          <p:nvPr/>
        </p:nvSpPr>
        <p:spPr>
          <a:xfrm>
            <a:off x="4925291" y="5445562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Option 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C1F3F4-F9D6-6E06-E035-0C8036A61858}"/>
              </a:ext>
            </a:extLst>
          </p:cNvPr>
          <p:cNvSpPr/>
          <p:nvPr/>
        </p:nvSpPr>
        <p:spPr>
          <a:xfrm>
            <a:off x="3574473" y="3752791"/>
            <a:ext cx="955964" cy="160655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B3CED5D-AD5B-DD9E-9C2D-F9901D2523D0}"/>
              </a:ext>
            </a:extLst>
          </p:cNvPr>
          <p:cNvSpPr/>
          <p:nvPr/>
        </p:nvSpPr>
        <p:spPr>
          <a:xfrm>
            <a:off x="6405419" y="3752791"/>
            <a:ext cx="955964" cy="160655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5357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D904-F600-BB23-579A-C2A592E3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judges do better on some other dimension? </a:t>
            </a:r>
            <a:br>
              <a:rPr lang="en-US" dirty="0"/>
            </a:br>
            <a:r>
              <a:rPr lang="en-US" sz="3100" dirty="0"/>
              <a:t>Example: race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C6BA0B-5871-D6F5-D1D6-0731C2DE4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651"/>
            <a:ext cx="688961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87379-4FEB-02A3-4F3D-47C79E0C7A1C}"/>
              </a:ext>
            </a:extLst>
          </p:cNvPr>
          <p:cNvSpPr txBox="1"/>
          <p:nvPr/>
        </p:nvSpPr>
        <p:spPr>
          <a:xfrm>
            <a:off x="8086491" y="2229049"/>
            <a:ext cx="384227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Same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looks like the ML does better: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To get the same reduction in crime, ML jails fewer Black defendants.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To jail the same amount (including of Black defendants), the algorithm reduces crime more.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1B4505-82AA-6C33-E1E5-151A0F8473A7}"/>
              </a:ext>
            </a:extLst>
          </p:cNvPr>
          <p:cNvGrpSpPr/>
          <p:nvPr/>
        </p:nvGrpSpPr>
        <p:grpSpPr>
          <a:xfrm>
            <a:off x="2280618" y="6235989"/>
            <a:ext cx="4986091" cy="687895"/>
            <a:chOff x="2280618" y="6235989"/>
            <a:chExt cx="4986091" cy="6878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949B67-AA98-2F07-67B9-45F1E017434B}"/>
                </a:ext>
              </a:extLst>
            </p:cNvPr>
            <p:cNvSpPr txBox="1"/>
            <p:nvPr/>
          </p:nvSpPr>
          <p:spPr>
            <a:xfrm>
              <a:off x="2280618" y="6235989"/>
              <a:ext cx="18426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Option 1: use harsher judges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61301D-C770-B621-17CC-FCAEB9773E5B}"/>
                </a:ext>
              </a:extLst>
            </p:cNvPr>
            <p:cNvSpPr txBox="1"/>
            <p:nvPr/>
          </p:nvSpPr>
          <p:spPr>
            <a:xfrm>
              <a:off x="4925291" y="6277553"/>
              <a:ext cx="23414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Option 2: use ML with harsher thresholds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6D258A-2546-80CE-C50E-360D6070480C}"/>
              </a:ext>
            </a:extLst>
          </p:cNvPr>
          <p:cNvGrpSpPr/>
          <p:nvPr/>
        </p:nvGrpSpPr>
        <p:grpSpPr>
          <a:xfrm>
            <a:off x="2646215" y="3863630"/>
            <a:ext cx="4756733" cy="2398627"/>
            <a:chOff x="2646215" y="3863630"/>
            <a:chExt cx="4756733" cy="23986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A1562BA-AF93-2105-F1DB-E200E02F83EE}"/>
                </a:ext>
              </a:extLst>
            </p:cNvPr>
            <p:cNvGrpSpPr/>
            <p:nvPr/>
          </p:nvGrpSpPr>
          <p:grpSpPr>
            <a:xfrm>
              <a:off x="2646215" y="3969003"/>
              <a:ext cx="3671456" cy="2196272"/>
              <a:chOff x="2831145" y="3822066"/>
              <a:chExt cx="3038643" cy="2196272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F07DE6D-8D97-EC68-6B7F-D922072C85FC}"/>
                  </a:ext>
                </a:extLst>
              </p:cNvPr>
              <p:cNvSpPr/>
              <p:nvPr/>
            </p:nvSpPr>
            <p:spPr>
              <a:xfrm>
                <a:off x="2831145" y="3822066"/>
                <a:ext cx="791194" cy="2182415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0B7DD26-A6E0-5C2F-D838-6B58C3655B48}"/>
                  </a:ext>
                </a:extLst>
              </p:cNvPr>
              <p:cNvSpPr/>
              <p:nvPr/>
            </p:nvSpPr>
            <p:spPr>
              <a:xfrm>
                <a:off x="5078594" y="3835922"/>
                <a:ext cx="791194" cy="2182416"/>
              </a:xfrm>
              <a:prstGeom prst="round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003A671-86BA-3642-ECF4-14D0584B1EEE}"/>
                </a:ext>
              </a:extLst>
            </p:cNvPr>
            <p:cNvSpPr/>
            <p:nvPr/>
          </p:nvSpPr>
          <p:spPr>
            <a:xfrm>
              <a:off x="3616038" y="3863630"/>
              <a:ext cx="955964" cy="2398627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8DF2CFD-799B-7C86-D920-5C4E256DD69A}"/>
                </a:ext>
              </a:extLst>
            </p:cNvPr>
            <p:cNvSpPr/>
            <p:nvPr/>
          </p:nvSpPr>
          <p:spPr>
            <a:xfrm>
              <a:off x="6446984" y="3863630"/>
              <a:ext cx="955964" cy="2398627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8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084D-1526-8AC8-4556-C27F6D0C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15F0B-6E32-F61F-F031-16E7E93E3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paper finds that ML can do better than humans as bail judges.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Both better at reducing crime, and also on various notions of “fairness”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Either ML is good, or human bail judges could be better...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B41DED-59AA-4495-4ED0-FC4AC8ECE573}"/>
              </a:ext>
            </a:extLst>
          </p:cNvPr>
          <p:cNvGrpSpPr/>
          <p:nvPr/>
        </p:nvGrpSpPr>
        <p:grpSpPr>
          <a:xfrm>
            <a:off x="838200" y="3429000"/>
            <a:ext cx="10720142" cy="3231667"/>
            <a:chOff x="5462684" y="1790616"/>
            <a:chExt cx="9241386" cy="2785885"/>
          </a:xfrm>
        </p:grpSpPr>
        <p:pic>
          <p:nvPicPr>
            <p:cNvPr id="5" name="Picture 2" descr="AI Robot Judge: Disruption of the Supreme Court - MSME Africa">
              <a:extLst>
                <a:ext uri="{FF2B5EF4-FFF2-40B4-BE49-F238E27FC236}">
                  <a16:creationId xmlns:a16="http://schemas.microsoft.com/office/drawing/2014/main" id="{9E9E9355-4C11-7B1D-6635-640DA58C1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1129" y="2355272"/>
              <a:ext cx="2404531" cy="1803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at Caught Judicial Gavel Stok Fotoğrafı 411551104 | Shutterstock">
              <a:extLst>
                <a:ext uri="{FF2B5EF4-FFF2-40B4-BE49-F238E27FC236}">
                  <a16:creationId xmlns:a16="http://schemas.microsoft.com/office/drawing/2014/main" id="{96D43A8F-11BD-8801-655D-9798B1CFBD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1"/>
            <a:stretch/>
          </p:blipFill>
          <p:spPr bwMode="auto">
            <a:xfrm>
              <a:off x="10925392" y="2403770"/>
              <a:ext cx="1717522" cy="180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DC9CA529-118E-83AA-553D-95C4C88FAC6F}"/>
                </a:ext>
              </a:extLst>
            </p:cNvPr>
            <p:cNvSpPr/>
            <p:nvPr/>
          </p:nvSpPr>
          <p:spPr>
            <a:xfrm>
              <a:off x="5462684" y="1790616"/>
              <a:ext cx="2081089" cy="589498"/>
            </a:xfrm>
            <a:prstGeom prst="wedgeRoundRectCallout">
              <a:avLst>
                <a:gd name="adj1" fmla="val 38857"/>
                <a:gd name="adj2" fmla="val 11145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I’m awesome!</a:t>
              </a:r>
            </a:p>
          </p:txBody>
        </p:sp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28AC98A6-372A-5616-B1FB-7DFD10238A2E}"/>
                </a:ext>
              </a:extLst>
            </p:cNvPr>
            <p:cNvSpPr/>
            <p:nvPr/>
          </p:nvSpPr>
          <p:spPr>
            <a:xfrm>
              <a:off x="12027207" y="1790616"/>
              <a:ext cx="2676863" cy="681637"/>
            </a:xfrm>
            <a:prstGeom prst="wedgeRoundRectCallout">
              <a:avLst>
                <a:gd name="adj1" fmla="val -48977"/>
                <a:gd name="adj2" fmla="val 125791"/>
                <a:gd name="adj3" fmla="val 16667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Technically, I’m a cat.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9CC827-9543-4C45-8F9F-F5C3B442BECE}"/>
                </a:ext>
              </a:extLst>
            </p:cNvPr>
            <p:cNvSpPr txBox="1"/>
            <p:nvPr/>
          </p:nvSpPr>
          <p:spPr>
            <a:xfrm>
              <a:off x="7079675" y="4158670"/>
              <a:ext cx="2119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ML “judge”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B50304-39A9-7196-DF44-D270C339079A}"/>
                </a:ext>
              </a:extLst>
            </p:cNvPr>
            <p:cNvSpPr txBox="1"/>
            <p:nvPr/>
          </p:nvSpPr>
          <p:spPr>
            <a:xfrm>
              <a:off x="10523171" y="4207169"/>
              <a:ext cx="2119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Human judge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54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323F-8264-47AD-9A4E-089CFA46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model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634B-9F04-137D-4BE7-C4767DAC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the model?</a:t>
            </a:r>
          </a:p>
          <a:p>
            <a:endParaRPr lang="en-US" dirty="0"/>
          </a:p>
          <a:p>
            <a:r>
              <a:rPr lang="en-US" dirty="0"/>
              <a:t>How do we fit the model?</a:t>
            </a:r>
          </a:p>
          <a:p>
            <a:endParaRPr lang="en-US" dirty="0"/>
          </a:p>
          <a:p>
            <a:r>
              <a:rPr lang="en-US" dirty="0"/>
              <a:t>When is it reasonable?  What assumptions does it impose?</a:t>
            </a:r>
          </a:p>
          <a:p>
            <a:endParaRPr lang="en-US" dirty="0"/>
          </a:p>
          <a:p>
            <a:r>
              <a:rPr lang="en-US" dirty="0"/>
              <a:t>How do we interpret the model once it is fit?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2DF25-CD91-2763-AFC9-148B07FFDD40}"/>
              </a:ext>
            </a:extLst>
          </p:cNvPr>
          <p:cNvSpPr txBox="1"/>
          <p:nvPr/>
        </p:nvSpPr>
        <p:spPr>
          <a:xfrm>
            <a:off x="194872" y="1679872"/>
            <a:ext cx="347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need to answer: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834DF8A-8FC3-6611-88D5-A25A186E61D3}"/>
              </a:ext>
            </a:extLst>
          </p:cNvPr>
          <p:cNvSpPr/>
          <p:nvPr/>
        </p:nvSpPr>
        <p:spPr>
          <a:xfrm rot="5698113">
            <a:off x="7993271" y="4978810"/>
            <a:ext cx="459922" cy="983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68435-CF71-B325-69C0-51658AB4F585}"/>
              </a:ext>
            </a:extLst>
          </p:cNvPr>
          <p:cNvSpPr txBox="1"/>
          <p:nvPr/>
        </p:nvSpPr>
        <p:spPr>
          <a:xfrm>
            <a:off x="1637070" y="2678259"/>
            <a:ext cx="917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 of neuroscience-inspired “neurons”, with weights and thresholds “b”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FB47B-B607-14E0-4596-D1597A6F289A}"/>
              </a:ext>
            </a:extLst>
          </p:cNvPr>
          <p:cNvSpPr txBox="1"/>
          <p:nvPr/>
        </p:nvSpPr>
        <p:spPr>
          <a:xfrm>
            <a:off x="1745224" y="3728387"/>
            <a:ext cx="917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Gradient descent!  (Walk downhill and hope for the best)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EF5BA-4564-40F0-AAA5-C8ACF34B5252}"/>
              </a:ext>
            </a:extLst>
          </p:cNvPr>
          <p:cNvSpPr txBox="1"/>
          <p:nvPr/>
        </p:nvSpPr>
        <p:spPr>
          <a:xfrm>
            <a:off x="1831721" y="4596912"/>
            <a:ext cx="9173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The observables predict what we want; We have enough data; The data is ”representative” of the population we care above; And some other things we don’t fully understand...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2C7E5-174D-A074-0AFE-5C42DA15B13D}"/>
              </a:ext>
            </a:extLst>
          </p:cNvPr>
          <p:cNvSpPr txBox="1"/>
          <p:nvPr/>
        </p:nvSpPr>
        <p:spPr>
          <a:xfrm>
            <a:off x="1831720" y="5694092"/>
            <a:ext cx="9173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We don’t!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We use ML as one part of a model that we can interpret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We use ML to predict something that we can interpret (probability of re-offense)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8238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57496-019B-5D99-EFE7-35340C18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40EF6-FDAC-15F9-A740-9ACA7EABA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403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323F-8264-47AD-9A4E-089CFA46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Recap! 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634B-9F04-137D-4BE7-C4767DAC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48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the model?</a:t>
            </a:r>
          </a:p>
          <a:p>
            <a:endParaRPr lang="en-US" dirty="0"/>
          </a:p>
          <a:p>
            <a:r>
              <a:rPr lang="en-US" dirty="0"/>
              <a:t>How do we fit the model?</a:t>
            </a:r>
          </a:p>
          <a:p>
            <a:endParaRPr lang="en-US" dirty="0"/>
          </a:p>
          <a:p>
            <a:r>
              <a:rPr lang="en-US" dirty="0"/>
              <a:t>When is it reasonable?  What assumptions does it impose?</a:t>
            </a:r>
          </a:p>
          <a:p>
            <a:endParaRPr lang="en-US" dirty="0"/>
          </a:p>
          <a:p>
            <a:r>
              <a:rPr lang="en-US" dirty="0"/>
              <a:t>How do we interpret the model once it is fit?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68435-CF71-B325-69C0-51658AB4F585}"/>
              </a:ext>
            </a:extLst>
          </p:cNvPr>
          <p:cNvSpPr txBox="1"/>
          <p:nvPr/>
        </p:nvSpPr>
        <p:spPr>
          <a:xfrm>
            <a:off x="1637070" y="2207203"/>
            <a:ext cx="917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 of neuroscience-inspired “neurons”, with weights and thresholds “b”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FB47B-B607-14E0-4596-D1597A6F289A}"/>
              </a:ext>
            </a:extLst>
          </p:cNvPr>
          <p:cNvSpPr txBox="1"/>
          <p:nvPr/>
        </p:nvSpPr>
        <p:spPr>
          <a:xfrm>
            <a:off x="1745224" y="3257331"/>
            <a:ext cx="917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Gradient descent!  (Walk downhill and hope for the best)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EF5BA-4564-40F0-AAA5-C8ACF34B5252}"/>
              </a:ext>
            </a:extLst>
          </p:cNvPr>
          <p:cNvSpPr txBox="1"/>
          <p:nvPr/>
        </p:nvSpPr>
        <p:spPr>
          <a:xfrm>
            <a:off x="1831721" y="4125856"/>
            <a:ext cx="9173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The observables predict what we want; We have enough data; The data is ”representative” of the population we care above; And some other things we don’t fully understand...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2C7E5-174D-A074-0AFE-5C42DA15B13D}"/>
              </a:ext>
            </a:extLst>
          </p:cNvPr>
          <p:cNvSpPr txBox="1"/>
          <p:nvPr/>
        </p:nvSpPr>
        <p:spPr>
          <a:xfrm>
            <a:off x="1831720" y="5223036"/>
            <a:ext cx="9173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We don’t!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We use ML as one part of a model that we can interpret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We use ML to predict something that we can interpret (probability of re-offense)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772155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EEA7-A6DD-43FE-0E20-C8762C54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Coming up...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02054-A521-0C55-5385-DE4BF907F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get you feedback on your project proposals soon!</a:t>
            </a:r>
          </a:p>
          <a:p>
            <a:r>
              <a:rPr lang="en-US" dirty="0"/>
              <a:t>Next time: Prepare a short (&lt;5 minute) presentation to pitch your project.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You should have a title slide and two other slides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See Project Guidelines document for more guidance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PRACTICE</a:t>
            </a:r>
            <a:r>
              <a:rPr lang="en-US" dirty="0">
                <a:solidFill>
                  <a:schemeClr val="accent1"/>
                </a:solidFill>
              </a:rPr>
              <a:t> in order to stay within time!!!!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Also next time: Sparsity and other structural assumptions!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AB314A-05A7-E1BA-1BC6-1A209B1BB77B}"/>
              </a:ext>
            </a:extLst>
          </p:cNvPr>
          <p:cNvSpPr txBox="1">
            <a:spLocks/>
          </p:cNvSpPr>
          <p:nvPr/>
        </p:nvSpPr>
        <p:spPr>
          <a:xfrm>
            <a:off x="1350818" y="5513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/>
              <a:t>See you next week!</a:t>
            </a:r>
          </a:p>
          <a:p>
            <a:pPr algn="r"/>
            <a:r>
              <a:rPr lang="en-US" sz="1800" dirty="0"/>
              <a:t>Except that Isaac will be in the UK</a:t>
            </a:r>
          </a:p>
        </p:txBody>
      </p:sp>
    </p:spTree>
    <p:extLst>
      <p:ext uri="{BB962C8B-B14F-4D97-AF65-F5344CB8AC3E}">
        <p14:creationId xmlns:p14="http://schemas.microsoft.com/office/powerpoint/2010/main" val="96017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4372-25C0-A9E5-1C8B-CA7BA026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Block: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74391E0-C6C8-27C7-58D7-86ED9E86C296}"/>
                  </a:ext>
                </a:extLst>
              </p:cNvPr>
              <p:cNvSpPr/>
              <p:nvPr/>
            </p:nvSpPr>
            <p:spPr>
              <a:xfrm>
                <a:off x="5347503" y="3197506"/>
                <a:ext cx="960699" cy="9230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74391E0-C6C8-27C7-58D7-86ED9E86C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503" y="3197506"/>
                <a:ext cx="960699" cy="92308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A8FFE7E6-23DB-CEC8-EC80-68450612DAF8}"/>
              </a:ext>
            </a:extLst>
          </p:cNvPr>
          <p:cNvGrpSpPr/>
          <p:nvPr/>
        </p:nvGrpSpPr>
        <p:grpSpPr>
          <a:xfrm>
            <a:off x="1276532" y="1784195"/>
            <a:ext cx="7430382" cy="4704928"/>
            <a:chOff x="1276532" y="1784195"/>
            <a:chExt cx="7430382" cy="470492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4E277D6-BF73-3A60-99D5-20EBFBEC5363}"/>
                </a:ext>
              </a:extLst>
            </p:cNvPr>
            <p:cNvGrpSpPr/>
            <p:nvPr/>
          </p:nvGrpSpPr>
          <p:grpSpPr>
            <a:xfrm>
              <a:off x="2523281" y="2453833"/>
              <a:ext cx="4936885" cy="2764938"/>
              <a:chOff x="2523281" y="2453833"/>
              <a:chExt cx="4936885" cy="2764938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756277D-1AAB-9637-5DB0-98E25F18161F}"/>
                  </a:ext>
                </a:extLst>
              </p:cNvPr>
              <p:cNvCxnSpPr/>
              <p:nvPr/>
            </p:nvCxnSpPr>
            <p:spPr>
              <a:xfrm>
                <a:off x="2523281" y="2453833"/>
                <a:ext cx="2731625" cy="87967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BB3256D-DDB4-D4FF-CB8E-D59830139C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3281" y="3659046"/>
                <a:ext cx="2731625" cy="9115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B5BB351-2DAB-91FE-38D8-68D4671822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0537" y="3980985"/>
                <a:ext cx="2634369" cy="123778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690D3B8-2D54-5453-5583-06E3995F87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0799" y="3659046"/>
                <a:ext cx="105936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85A3A7F-62BF-9F10-6950-4F2D71B480CB}"/>
                </a:ext>
              </a:extLst>
            </p:cNvPr>
            <p:cNvSpPr/>
            <p:nvPr/>
          </p:nvSpPr>
          <p:spPr>
            <a:xfrm>
              <a:off x="1449376" y="1784195"/>
              <a:ext cx="981308" cy="418170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EA6A83-9C59-68C1-8420-2B2D8B58ED74}"/>
                </a:ext>
              </a:extLst>
            </p:cNvPr>
            <p:cNvSpPr txBox="1"/>
            <p:nvPr/>
          </p:nvSpPr>
          <p:spPr>
            <a:xfrm>
              <a:off x="1276532" y="5965903"/>
              <a:ext cx="1326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Inputs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48C68E-91EB-449A-4BDC-BAEFA886F6A5}"/>
                </a:ext>
              </a:extLst>
            </p:cNvPr>
            <p:cNvSpPr txBox="1"/>
            <p:nvPr/>
          </p:nvSpPr>
          <p:spPr>
            <a:xfrm>
              <a:off x="7379919" y="4076658"/>
              <a:ext cx="1326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Output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CD1D3AF-56B7-7495-12AD-0D1CDE271FB3}"/>
                </a:ext>
              </a:extLst>
            </p:cNvPr>
            <p:cNvSpPr/>
            <p:nvPr/>
          </p:nvSpPr>
          <p:spPr>
            <a:xfrm>
              <a:off x="7552763" y="3197507"/>
              <a:ext cx="981308" cy="923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61C7B1-488A-8C81-59DD-B36CBC7FB05E}"/>
                  </a:ext>
                </a:extLst>
              </p:cNvPr>
              <p:cNvSpPr txBox="1"/>
              <p:nvPr/>
            </p:nvSpPr>
            <p:spPr>
              <a:xfrm>
                <a:off x="4913697" y="4239538"/>
                <a:ext cx="18283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Activation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61C7B1-488A-8C81-59DD-B36CBC7FB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97" y="4239538"/>
                <a:ext cx="1828309" cy="707886"/>
              </a:xfrm>
              <a:prstGeom prst="rect">
                <a:avLst/>
              </a:prstGeom>
              <a:blipFill>
                <a:blip r:embed="rId3"/>
                <a:stretch>
                  <a:fillRect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19E96A0-EBBA-42BD-B25A-37ED691EEF63}"/>
              </a:ext>
            </a:extLst>
          </p:cNvPr>
          <p:cNvSpPr txBox="1"/>
          <p:nvPr/>
        </p:nvSpPr>
        <p:spPr>
          <a:xfrm>
            <a:off x="1750460" y="2004839"/>
            <a:ext cx="68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9C2A35-4EE2-5897-F92D-C09C62C64A9E}"/>
              </a:ext>
            </a:extLst>
          </p:cNvPr>
          <p:cNvSpPr txBox="1"/>
          <p:nvPr/>
        </p:nvSpPr>
        <p:spPr>
          <a:xfrm>
            <a:off x="1715367" y="3401333"/>
            <a:ext cx="68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F9688-9095-FFAB-6823-0862EC11F153}"/>
              </a:ext>
            </a:extLst>
          </p:cNvPr>
          <p:cNvSpPr txBox="1"/>
          <p:nvPr/>
        </p:nvSpPr>
        <p:spPr>
          <a:xfrm>
            <a:off x="1599918" y="4882176"/>
            <a:ext cx="98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.2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07F3D7-D125-0F08-F7FF-1E0E7C91B04B}"/>
              </a:ext>
            </a:extLst>
          </p:cNvPr>
          <p:cNvGrpSpPr/>
          <p:nvPr/>
        </p:nvGrpSpPr>
        <p:grpSpPr>
          <a:xfrm>
            <a:off x="3131880" y="2364379"/>
            <a:ext cx="1611682" cy="3385376"/>
            <a:chOff x="3131880" y="2364379"/>
            <a:chExt cx="1611682" cy="33853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542392-7A75-D01B-8579-CEE6A2BBECE4}"/>
                </a:ext>
              </a:extLst>
            </p:cNvPr>
            <p:cNvSpPr txBox="1"/>
            <p:nvPr/>
          </p:nvSpPr>
          <p:spPr>
            <a:xfrm>
              <a:off x="3131880" y="5226535"/>
              <a:ext cx="16116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</a:rPr>
                <a:t>Weights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699F74-A473-C668-1E8C-6F1607D3264C}"/>
                </a:ext>
              </a:extLst>
            </p:cNvPr>
            <p:cNvSpPr txBox="1"/>
            <p:nvPr/>
          </p:nvSpPr>
          <p:spPr>
            <a:xfrm>
              <a:off x="3581118" y="2364379"/>
              <a:ext cx="981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</a:rPr>
                <a:t>0.5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1D10B-510C-3928-A69D-6E0115AC6291}"/>
                </a:ext>
              </a:extLst>
            </p:cNvPr>
            <p:cNvSpPr txBox="1"/>
            <p:nvPr/>
          </p:nvSpPr>
          <p:spPr>
            <a:xfrm>
              <a:off x="3378266" y="3165422"/>
              <a:ext cx="981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</a:rPr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A32143-E83D-B691-78CB-919510D39A69}"/>
                </a:ext>
              </a:extLst>
            </p:cNvPr>
            <p:cNvSpPr txBox="1"/>
            <p:nvPr/>
          </p:nvSpPr>
          <p:spPr>
            <a:xfrm>
              <a:off x="3556585" y="4045880"/>
              <a:ext cx="981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</a:rPr>
                <a:t>-4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10990B4-5E74-E03E-D6E9-DA7E2BC6778B}"/>
              </a:ext>
            </a:extLst>
          </p:cNvPr>
          <p:cNvGrpSpPr/>
          <p:nvPr/>
        </p:nvGrpSpPr>
        <p:grpSpPr>
          <a:xfrm>
            <a:off x="8451750" y="237321"/>
            <a:ext cx="3832085" cy="2506181"/>
            <a:chOff x="8451750" y="237321"/>
            <a:chExt cx="3832085" cy="250618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C6651C-D0E6-F936-077B-DC48C566E526}"/>
                </a:ext>
              </a:extLst>
            </p:cNvPr>
            <p:cNvGrpSpPr/>
            <p:nvPr/>
          </p:nvGrpSpPr>
          <p:grpSpPr>
            <a:xfrm>
              <a:off x="8451750" y="237321"/>
              <a:ext cx="3832085" cy="1531460"/>
              <a:chOff x="6096000" y="82109"/>
              <a:chExt cx="5823148" cy="2082569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485A15A-9B01-D8BF-F7AE-515F39BA0AC2}"/>
                  </a:ext>
                </a:extLst>
              </p:cNvPr>
              <p:cNvCxnSpPr/>
              <p:nvPr/>
            </p:nvCxnSpPr>
            <p:spPr>
              <a:xfrm>
                <a:off x="8530685" y="175885"/>
                <a:ext cx="0" cy="1962616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5EB8619-AA40-1D28-98C0-14B338A7E077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>
                <a:off x="6096000" y="1978819"/>
                <a:ext cx="4646624" cy="119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AD15B7AE-CEEA-F3EE-681E-F57963B563B6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2624" y="1795346"/>
                    <a:ext cx="6802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AD15B7AE-CEEA-F3EE-681E-F57963B563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2624" y="1795346"/>
                    <a:ext cx="68022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442D5C9-8550-D920-4DE7-D59D3E43D0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6322" y="82109"/>
                    <a:ext cx="1672826" cy="5022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442D5C9-8550-D920-4DE7-D59D3E43D0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6322" y="82109"/>
                    <a:ext cx="1672826" cy="50223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E540F8B-32EA-489E-F893-E361B41BDA86}"/>
                  </a:ext>
                </a:extLst>
              </p:cNvPr>
              <p:cNvSpPr/>
              <p:nvPr/>
            </p:nvSpPr>
            <p:spPr>
              <a:xfrm>
                <a:off x="6609853" y="306078"/>
                <a:ext cx="3650304" cy="1629794"/>
              </a:xfrm>
              <a:custGeom>
                <a:avLst/>
                <a:gdLst>
                  <a:gd name="connsiteX0" fmla="*/ 4070196 w 4070196"/>
                  <a:gd name="connsiteY0" fmla="*/ 164217 h 2033991"/>
                  <a:gd name="connsiteX1" fmla="*/ 2743200 w 4070196"/>
                  <a:gd name="connsiteY1" fmla="*/ 153065 h 2033991"/>
                  <a:gd name="connsiteX2" fmla="*/ 2107581 w 4070196"/>
                  <a:gd name="connsiteY2" fmla="*/ 1781143 h 2033991"/>
                  <a:gd name="connsiteX3" fmla="*/ 0 w 4070196"/>
                  <a:gd name="connsiteY3" fmla="*/ 2004168 h 2033991"/>
                  <a:gd name="connsiteX0" fmla="*/ 4070196 w 4070196"/>
                  <a:gd name="connsiteY0" fmla="*/ 70214 h 1939988"/>
                  <a:gd name="connsiteX1" fmla="*/ 2687444 w 4070196"/>
                  <a:gd name="connsiteY1" fmla="*/ 270936 h 1939988"/>
                  <a:gd name="connsiteX2" fmla="*/ 2107581 w 4070196"/>
                  <a:gd name="connsiteY2" fmla="*/ 1687140 h 1939988"/>
                  <a:gd name="connsiteX3" fmla="*/ 0 w 4070196"/>
                  <a:gd name="connsiteY3" fmla="*/ 1910165 h 1939988"/>
                  <a:gd name="connsiteX0" fmla="*/ 4070196 w 4070196"/>
                  <a:gd name="connsiteY0" fmla="*/ 57432 h 1994113"/>
                  <a:gd name="connsiteX1" fmla="*/ 2687444 w 4070196"/>
                  <a:gd name="connsiteY1" fmla="*/ 325061 h 1994113"/>
                  <a:gd name="connsiteX2" fmla="*/ 2107581 w 4070196"/>
                  <a:gd name="connsiteY2" fmla="*/ 1741265 h 1994113"/>
                  <a:gd name="connsiteX3" fmla="*/ 0 w 4070196"/>
                  <a:gd name="connsiteY3" fmla="*/ 1964290 h 1994113"/>
                  <a:gd name="connsiteX0" fmla="*/ 4070196 w 4070196"/>
                  <a:gd name="connsiteY0" fmla="*/ 5909 h 1942590"/>
                  <a:gd name="connsiteX1" fmla="*/ 2687444 w 4070196"/>
                  <a:gd name="connsiteY1" fmla="*/ 273538 h 1942590"/>
                  <a:gd name="connsiteX2" fmla="*/ 2107581 w 4070196"/>
                  <a:gd name="connsiteY2" fmla="*/ 1689742 h 1942590"/>
                  <a:gd name="connsiteX3" fmla="*/ 0 w 4070196"/>
                  <a:gd name="connsiteY3" fmla="*/ 1912767 h 1942590"/>
                  <a:gd name="connsiteX0" fmla="*/ 4070196 w 4070196"/>
                  <a:gd name="connsiteY0" fmla="*/ 5909 h 1912951"/>
                  <a:gd name="connsiteX1" fmla="*/ 2687444 w 4070196"/>
                  <a:gd name="connsiteY1" fmla="*/ 273538 h 1912951"/>
                  <a:gd name="connsiteX2" fmla="*/ 2107581 w 4070196"/>
                  <a:gd name="connsiteY2" fmla="*/ 1689742 h 1912951"/>
                  <a:gd name="connsiteX3" fmla="*/ 0 w 4070196"/>
                  <a:gd name="connsiteY3" fmla="*/ 1912767 h 1912951"/>
                  <a:gd name="connsiteX0" fmla="*/ 4070196 w 4070196"/>
                  <a:gd name="connsiteY0" fmla="*/ 7397 h 1955262"/>
                  <a:gd name="connsiteX1" fmla="*/ 2687444 w 4070196"/>
                  <a:gd name="connsiteY1" fmla="*/ 275026 h 1955262"/>
                  <a:gd name="connsiteX2" fmla="*/ 2018372 w 4070196"/>
                  <a:gd name="connsiteY2" fmla="*/ 1780440 h 1955262"/>
                  <a:gd name="connsiteX3" fmla="*/ 0 w 4070196"/>
                  <a:gd name="connsiteY3" fmla="*/ 1914255 h 1955262"/>
                  <a:gd name="connsiteX0" fmla="*/ 4070196 w 4070196"/>
                  <a:gd name="connsiteY0" fmla="*/ 6424 h 1925890"/>
                  <a:gd name="connsiteX1" fmla="*/ 2687444 w 4070196"/>
                  <a:gd name="connsiteY1" fmla="*/ 274053 h 1925890"/>
                  <a:gd name="connsiteX2" fmla="*/ 2085279 w 4070196"/>
                  <a:gd name="connsiteY2" fmla="*/ 1723711 h 1925890"/>
                  <a:gd name="connsiteX3" fmla="*/ 0 w 4070196"/>
                  <a:gd name="connsiteY3" fmla="*/ 1913282 h 1925890"/>
                  <a:gd name="connsiteX0" fmla="*/ 3579542 w 3579542"/>
                  <a:gd name="connsiteY0" fmla="*/ 6424 h 1913980"/>
                  <a:gd name="connsiteX1" fmla="*/ 2196790 w 3579542"/>
                  <a:gd name="connsiteY1" fmla="*/ 274053 h 1913980"/>
                  <a:gd name="connsiteX2" fmla="*/ 1594625 w 3579542"/>
                  <a:gd name="connsiteY2" fmla="*/ 1723711 h 1913980"/>
                  <a:gd name="connsiteX3" fmla="*/ 0 w 3579542"/>
                  <a:gd name="connsiteY3" fmla="*/ 1890980 h 1913980"/>
                  <a:gd name="connsiteX0" fmla="*/ 3579542 w 3579542"/>
                  <a:gd name="connsiteY0" fmla="*/ 6424 h 1909826"/>
                  <a:gd name="connsiteX1" fmla="*/ 2196790 w 3579542"/>
                  <a:gd name="connsiteY1" fmla="*/ 274053 h 1909826"/>
                  <a:gd name="connsiteX2" fmla="*/ 1594625 w 3579542"/>
                  <a:gd name="connsiteY2" fmla="*/ 1723711 h 1909826"/>
                  <a:gd name="connsiteX3" fmla="*/ 0 w 3579542"/>
                  <a:gd name="connsiteY3" fmla="*/ 1890980 h 1909826"/>
                  <a:gd name="connsiteX0" fmla="*/ 3479181 w 3479181"/>
                  <a:gd name="connsiteY0" fmla="*/ 6424 h 1969039"/>
                  <a:gd name="connsiteX1" fmla="*/ 2096429 w 3479181"/>
                  <a:gd name="connsiteY1" fmla="*/ 274053 h 1969039"/>
                  <a:gd name="connsiteX2" fmla="*/ 1494264 w 3479181"/>
                  <a:gd name="connsiteY2" fmla="*/ 1723711 h 1969039"/>
                  <a:gd name="connsiteX3" fmla="*/ 0 w 3479181"/>
                  <a:gd name="connsiteY3" fmla="*/ 1969039 h 196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181" h="1969039">
                    <a:moveTo>
                      <a:pt x="3479181" y="6424"/>
                    </a:moveTo>
                    <a:cubicBezTo>
                      <a:pt x="2867722" y="-11232"/>
                      <a:pt x="2427249" y="-12162"/>
                      <a:pt x="2096429" y="274053"/>
                    </a:cubicBezTo>
                    <a:cubicBezTo>
                      <a:pt x="1765610" y="560268"/>
                      <a:pt x="1951464" y="1415194"/>
                      <a:pt x="1494264" y="1723711"/>
                    </a:cubicBezTo>
                    <a:cubicBezTo>
                      <a:pt x="1037064" y="2032228"/>
                      <a:pt x="847493" y="1933727"/>
                      <a:pt x="0" y="1969039"/>
                    </a:cubicBezTo>
                  </a:path>
                </a:pathLst>
              </a:cu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6B69F7B-B023-CBEA-6F6A-AD1DDE1DD7C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7066" y="142133"/>
                    <a:ext cx="55997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6B69F7B-B023-CBEA-6F6A-AD1DDE1DD7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066" y="142133"/>
                    <a:ext cx="559971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11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CA406EC-CCF5-7118-A089-0911B3EF3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0684" y="271618"/>
                <a:ext cx="1873390" cy="7804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BA14F68-EDF3-75D9-E2B3-47B53C3C4881}"/>
                    </a:ext>
                  </a:extLst>
                </p:cNvPr>
                <p:cNvSpPr txBox="1"/>
                <p:nvPr/>
              </p:nvSpPr>
              <p:spPr>
                <a:xfrm>
                  <a:off x="8451750" y="2097171"/>
                  <a:ext cx="369504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is a non-linear </a:t>
                  </a:r>
                  <a:r>
                    <a:rPr lang="en-US" b="1" dirty="0">
                      <a:solidFill>
                        <a:schemeClr val="accent1"/>
                      </a:solidFill>
                    </a:rPr>
                    <a:t>activation function</a:t>
                  </a:r>
                </a:p>
                <a:p>
                  <a:r>
                    <a:rPr lang="en-US" dirty="0">
                      <a:solidFill>
                        <a:schemeClr val="accent1"/>
                      </a:solidFill>
                    </a:rPr>
                    <a:t>Common example: “sigmoid”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BA14F68-EDF3-75D9-E2B3-47B53C3C4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1750" y="2097171"/>
                  <a:ext cx="3695049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1370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F706FB0-7739-85FD-6FE4-1C97FAB7FB9B}"/>
                    </a:ext>
                  </a:extLst>
                </p:cNvPr>
                <p:cNvSpPr txBox="1"/>
                <p:nvPr/>
              </p:nvSpPr>
              <p:spPr>
                <a:xfrm>
                  <a:off x="9870129" y="1748310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F706FB0-7739-85FD-6FE4-1C97FAB7F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129" y="1748310"/>
                  <a:ext cx="36766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2323AF0-0437-C453-91D0-0379167A2B21}"/>
              </a:ext>
            </a:extLst>
          </p:cNvPr>
          <p:cNvSpPr txBox="1"/>
          <p:nvPr/>
        </p:nvSpPr>
        <p:spPr>
          <a:xfrm>
            <a:off x="7668237" y="3354015"/>
            <a:ext cx="136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0.1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45A3BD-7E7F-CEF6-2BC6-4306E18443D7}"/>
              </a:ext>
            </a:extLst>
          </p:cNvPr>
          <p:cNvSpPr txBox="1"/>
          <p:nvPr/>
        </p:nvSpPr>
        <p:spPr>
          <a:xfrm>
            <a:off x="5055335" y="4902653"/>
            <a:ext cx="180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[with shift “b”]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97CD5A4-5EDA-711E-03D6-89C57D0EBF15}"/>
                  </a:ext>
                </a:extLst>
              </p:cNvPr>
              <p:cNvSpPr txBox="1"/>
              <p:nvPr/>
            </p:nvSpPr>
            <p:spPr>
              <a:xfrm>
                <a:off x="7105388" y="5024697"/>
                <a:ext cx="48518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0.2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r>
                  <a:rPr lang="en-US" sz="2800" b="0" dirty="0">
                    <a:solidFill>
                      <a:srgbClr val="7030A0"/>
                    </a:solidFill>
                  </a:rPr>
                  <a:t> = -.3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97CD5A4-5EDA-711E-03D6-89C57D0EB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88" y="5024697"/>
                <a:ext cx="4851841" cy="523220"/>
              </a:xfrm>
              <a:prstGeom prst="rect">
                <a:avLst/>
              </a:prstGeom>
              <a:blipFill>
                <a:blip r:embed="rId9"/>
                <a:stretch>
                  <a:fillRect l="-783" t="-11905" r="-1828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61CF303-B125-7018-F35C-67F336D661EB}"/>
              </a:ext>
            </a:extLst>
          </p:cNvPr>
          <p:cNvGrpSpPr/>
          <p:nvPr/>
        </p:nvGrpSpPr>
        <p:grpSpPr>
          <a:xfrm>
            <a:off x="7041462" y="5547917"/>
            <a:ext cx="6144490" cy="830872"/>
            <a:chOff x="7041462" y="5547917"/>
            <a:chExt cx="6144490" cy="83087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CF56F7-3F68-E1DC-FC6E-947EE27167B4}"/>
                </a:ext>
              </a:extLst>
            </p:cNvPr>
            <p:cNvSpPr txBox="1"/>
            <p:nvPr/>
          </p:nvSpPr>
          <p:spPr>
            <a:xfrm>
              <a:off x="7041462" y="6009457"/>
              <a:ext cx="2344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(say b=0 here)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32212A8-E230-A8C5-5541-C9C76339BC77}"/>
                    </a:ext>
                  </a:extLst>
                </p:cNvPr>
                <p:cNvSpPr txBox="1"/>
                <p:nvPr/>
              </p:nvSpPr>
              <p:spPr>
                <a:xfrm>
                  <a:off x="7041462" y="5547917"/>
                  <a:ext cx="614449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0" dirty="0">
                      <a:solidFill>
                        <a:srgbClr val="7030A0"/>
                      </a:solidFill>
                    </a:rPr>
                    <a:t>Output =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 −0.3)</m:t>
                      </m:r>
                    </m:oMath>
                  </a14:m>
                  <a:endParaRPr lang="en-US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32212A8-E230-A8C5-5541-C9C76339BC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1462" y="5547917"/>
                  <a:ext cx="6144490" cy="523220"/>
                </a:xfrm>
                <a:prstGeom prst="rect">
                  <a:avLst/>
                </a:prstGeom>
                <a:blipFill>
                  <a:blip r:embed="rId10"/>
                  <a:stretch>
                    <a:fillRect l="-2062" t="-11628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92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/>
      <p:bldP spid="23" grpId="0"/>
      <p:bldP spid="24" grpId="0"/>
      <p:bldP spid="25" grpId="0"/>
      <p:bldP spid="50" grpId="0"/>
      <p:bldP spid="52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4372-25C0-A9E5-1C8B-CA7BA026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Block: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74391E0-C6C8-27C7-58D7-86ED9E86C296}"/>
                  </a:ext>
                </a:extLst>
              </p:cNvPr>
              <p:cNvSpPr/>
              <p:nvPr/>
            </p:nvSpPr>
            <p:spPr>
              <a:xfrm>
                <a:off x="5347503" y="3197506"/>
                <a:ext cx="960699" cy="9230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74391E0-C6C8-27C7-58D7-86ED9E86C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503" y="3197506"/>
                <a:ext cx="960699" cy="92308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56277D-1AAB-9637-5DB0-98E25F18161F}"/>
              </a:ext>
            </a:extLst>
          </p:cNvPr>
          <p:cNvCxnSpPr/>
          <p:nvPr/>
        </p:nvCxnSpPr>
        <p:spPr>
          <a:xfrm>
            <a:off x="2523281" y="2453833"/>
            <a:ext cx="2731625" cy="8796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B3256D-DDB4-D4FF-CB8E-D59830139C95}"/>
              </a:ext>
            </a:extLst>
          </p:cNvPr>
          <p:cNvCxnSpPr>
            <a:cxnSpLocks/>
          </p:cNvCxnSpPr>
          <p:nvPr/>
        </p:nvCxnSpPr>
        <p:spPr>
          <a:xfrm flipV="1">
            <a:off x="2523281" y="3659046"/>
            <a:ext cx="2731625" cy="911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5BB351-2DAB-91FE-38D8-68D4671822B4}"/>
              </a:ext>
            </a:extLst>
          </p:cNvPr>
          <p:cNvCxnSpPr>
            <a:cxnSpLocks/>
          </p:cNvCxnSpPr>
          <p:nvPr/>
        </p:nvCxnSpPr>
        <p:spPr>
          <a:xfrm flipV="1">
            <a:off x="2620537" y="3980985"/>
            <a:ext cx="2634369" cy="12377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90D3B8-2D54-5453-5583-06E3995F870E}"/>
              </a:ext>
            </a:extLst>
          </p:cNvPr>
          <p:cNvCxnSpPr>
            <a:cxnSpLocks/>
          </p:cNvCxnSpPr>
          <p:nvPr/>
        </p:nvCxnSpPr>
        <p:spPr>
          <a:xfrm>
            <a:off x="6400799" y="3659046"/>
            <a:ext cx="10593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85A3A7F-62BF-9F10-6950-4F2D71B480CB}"/>
              </a:ext>
            </a:extLst>
          </p:cNvPr>
          <p:cNvSpPr/>
          <p:nvPr/>
        </p:nvSpPr>
        <p:spPr>
          <a:xfrm>
            <a:off x="1449376" y="1784195"/>
            <a:ext cx="981308" cy="41817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A6A83-9C59-68C1-8420-2B2D8B58ED74}"/>
              </a:ext>
            </a:extLst>
          </p:cNvPr>
          <p:cNvSpPr txBox="1"/>
          <p:nvPr/>
        </p:nvSpPr>
        <p:spPr>
          <a:xfrm>
            <a:off x="1276532" y="5965903"/>
            <a:ext cx="132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Inputs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8C68E-91EB-449A-4BDC-BAEFA886F6A5}"/>
              </a:ext>
            </a:extLst>
          </p:cNvPr>
          <p:cNvSpPr txBox="1"/>
          <p:nvPr/>
        </p:nvSpPr>
        <p:spPr>
          <a:xfrm>
            <a:off x="7379919" y="4076658"/>
            <a:ext cx="132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Output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CD1D3AF-56B7-7495-12AD-0D1CDE271FB3}"/>
              </a:ext>
            </a:extLst>
          </p:cNvPr>
          <p:cNvSpPr/>
          <p:nvPr/>
        </p:nvSpPr>
        <p:spPr>
          <a:xfrm>
            <a:off x="7552763" y="3197507"/>
            <a:ext cx="981308" cy="923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542392-7A75-D01B-8579-CEE6A2BBECE4}"/>
              </a:ext>
            </a:extLst>
          </p:cNvPr>
          <p:cNvSpPr txBox="1"/>
          <p:nvPr/>
        </p:nvSpPr>
        <p:spPr>
          <a:xfrm>
            <a:off x="3131880" y="5226535"/>
            <a:ext cx="1611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61C7B1-488A-8C81-59DD-B36CBC7FB05E}"/>
                  </a:ext>
                </a:extLst>
              </p:cNvPr>
              <p:cNvSpPr txBox="1"/>
              <p:nvPr/>
            </p:nvSpPr>
            <p:spPr>
              <a:xfrm>
                <a:off x="4913697" y="4239538"/>
                <a:ext cx="18283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Activation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61C7B1-488A-8C81-59DD-B36CBC7FB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97" y="4239538"/>
                <a:ext cx="1828309" cy="707886"/>
              </a:xfrm>
              <a:prstGeom prst="rect">
                <a:avLst/>
              </a:prstGeom>
              <a:blipFill>
                <a:blip r:embed="rId3"/>
                <a:stretch>
                  <a:fillRect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19E96A0-EBBA-42BD-B25A-37ED691EEF63}"/>
              </a:ext>
            </a:extLst>
          </p:cNvPr>
          <p:cNvSpPr txBox="1"/>
          <p:nvPr/>
        </p:nvSpPr>
        <p:spPr>
          <a:xfrm>
            <a:off x="1750460" y="2004839"/>
            <a:ext cx="68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9C2A35-4EE2-5897-F92D-C09C62C64A9E}"/>
              </a:ext>
            </a:extLst>
          </p:cNvPr>
          <p:cNvSpPr txBox="1"/>
          <p:nvPr/>
        </p:nvSpPr>
        <p:spPr>
          <a:xfrm>
            <a:off x="1715367" y="3401333"/>
            <a:ext cx="680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F9688-9095-FFAB-6823-0862EC11F153}"/>
              </a:ext>
            </a:extLst>
          </p:cNvPr>
          <p:cNvSpPr txBox="1"/>
          <p:nvPr/>
        </p:nvSpPr>
        <p:spPr>
          <a:xfrm>
            <a:off x="1599918" y="4882176"/>
            <a:ext cx="98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699F74-A473-C668-1E8C-6F1607D3264C}"/>
              </a:ext>
            </a:extLst>
          </p:cNvPr>
          <p:cNvSpPr txBox="1"/>
          <p:nvPr/>
        </p:nvSpPr>
        <p:spPr>
          <a:xfrm>
            <a:off x="3581118" y="2364379"/>
            <a:ext cx="98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91D10B-510C-3928-A69D-6E0115AC6291}"/>
              </a:ext>
            </a:extLst>
          </p:cNvPr>
          <p:cNvSpPr txBox="1"/>
          <p:nvPr/>
        </p:nvSpPr>
        <p:spPr>
          <a:xfrm>
            <a:off x="3378266" y="3165422"/>
            <a:ext cx="98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A32143-E83D-B691-78CB-919510D39A69}"/>
              </a:ext>
            </a:extLst>
          </p:cNvPr>
          <p:cNvSpPr txBox="1"/>
          <p:nvPr/>
        </p:nvSpPr>
        <p:spPr>
          <a:xfrm>
            <a:off x="3556585" y="4045880"/>
            <a:ext cx="98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A14F68-EDF3-75D9-E2B3-47B53C3C4881}"/>
                  </a:ext>
                </a:extLst>
              </p:cNvPr>
              <p:cNvSpPr txBox="1"/>
              <p:nvPr/>
            </p:nvSpPr>
            <p:spPr>
              <a:xfrm>
                <a:off x="8451750" y="2097171"/>
                <a:ext cx="3695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non-linear </a:t>
                </a:r>
                <a:r>
                  <a:rPr lang="en-US" b="1" dirty="0">
                    <a:solidFill>
                      <a:schemeClr val="accent1"/>
                    </a:solidFill>
                  </a:rPr>
                  <a:t>activation function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Another common example: “</a:t>
                </a:r>
                <a:r>
                  <a:rPr lang="en-US" dirty="0" err="1">
                    <a:solidFill>
                      <a:schemeClr val="accent1"/>
                    </a:solidFill>
                  </a:rPr>
                  <a:t>ReLU</a:t>
                </a:r>
                <a:r>
                  <a:rPr lang="en-US" dirty="0">
                    <a:solidFill>
                      <a:schemeClr val="accent1"/>
                    </a:solidFill>
                  </a:rPr>
                  <a:t>”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A14F68-EDF3-75D9-E2B3-47B53C3C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750" y="2097171"/>
                <a:ext cx="3695049" cy="646331"/>
              </a:xfrm>
              <a:prstGeom prst="rect">
                <a:avLst/>
              </a:prstGeom>
              <a:blipFill>
                <a:blip r:embed="rId4"/>
                <a:stretch>
                  <a:fillRect l="-1370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F706FB0-7739-85FD-6FE4-1C97FAB7FB9B}"/>
                  </a:ext>
                </a:extLst>
              </p:cNvPr>
              <p:cNvSpPr txBox="1"/>
              <p:nvPr/>
            </p:nvSpPr>
            <p:spPr>
              <a:xfrm>
                <a:off x="9870129" y="1748310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F706FB0-7739-85FD-6FE4-1C97FAB7F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129" y="1748310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12323AF0-0437-C453-91D0-0379167A2B21}"/>
              </a:ext>
            </a:extLst>
          </p:cNvPr>
          <p:cNvSpPr txBox="1"/>
          <p:nvPr/>
        </p:nvSpPr>
        <p:spPr>
          <a:xfrm>
            <a:off x="7848240" y="3354224"/>
            <a:ext cx="136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45A3BD-7E7F-CEF6-2BC6-4306E18443D7}"/>
              </a:ext>
            </a:extLst>
          </p:cNvPr>
          <p:cNvSpPr txBox="1"/>
          <p:nvPr/>
        </p:nvSpPr>
        <p:spPr>
          <a:xfrm>
            <a:off x="5055335" y="4902653"/>
            <a:ext cx="1801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[with shift “b”]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75090-86F4-99F8-02CF-7334945276A8}"/>
              </a:ext>
            </a:extLst>
          </p:cNvPr>
          <p:cNvGrpSpPr/>
          <p:nvPr/>
        </p:nvGrpSpPr>
        <p:grpSpPr>
          <a:xfrm>
            <a:off x="8363415" y="156117"/>
            <a:ext cx="3920420" cy="1612664"/>
            <a:chOff x="8363415" y="156117"/>
            <a:chExt cx="3920420" cy="161266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0C6651C-D0E6-F936-077B-DC48C566E526}"/>
                </a:ext>
              </a:extLst>
            </p:cNvPr>
            <p:cNvGrpSpPr/>
            <p:nvPr/>
          </p:nvGrpSpPr>
          <p:grpSpPr>
            <a:xfrm>
              <a:off x="8451750" y="237321"/>
              <a:ext cx="3832085" cy="1531460"/>
              <a:chOff x="6096000" y="82109"/>
              <a:chExt cx="5823148" cy="2082569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485A15A-9B01-D8BF-F7AE-515F39BA0AC2}"/>
                  </a:ext>
                </a:extLst>
              </p:cNvPr>
              <p:cNvCxnSpPr/>
              <p:nvPr/>
            </p:nvCxnSpPr>
            <p:spPr>
              <a:xfrm>
                <a:off x="8530685" y="175885"/>
                <a:ext cx="0" cy="1962616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5EB8619-AA40-1D28-98C0-14B338A7E077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>
                <a:off x="6096000" y="1978819"/>
                <a:ext cx="4646624" cy="119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AD15B7AE-CEEA-F3EE-681E-F57963B563B6}"/>
                      </a:ext>
                    </a:extLst>
                  </p:cNvPr>
                  <p:cNvSpPr txBox="1"/>
                  <p:nvPr/>
                </p:nvSpPr>
                <p:spPr>
                  <a:xfrm>
                    <a:off x="10742624" y="1795346"/>
                    <a:ext cx="68022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AD15B7AE-CEEA-F3EE-681E-F57963B563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42624" y="1795346"/>
                    <a:ext cx="68022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442D5C9-8550-D920-4DE7-D59D3E43D0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6322" y="82109"/>
                    <a:ext cx="1672826" cy="5022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442D5C9-8550-D920-4DE7-D59D3E43D0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6322" y="82109"/>
                    <a:ext cx="1672826" cy="50223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6379B08-D37A-087F-59A3-E8A8716549E8}"/>
                </a:ext>
              </a:extLst>
            </p:cNvPr>
            <p:cNvGrpSpPr/>
            <p:nvPr/>
          </p:nvGrpSpPr>
          <p:grpSpPr>
            <a:xfrm>
              <a:off x="8363415" y="156117"/>
              <a:ext cx="3146176" cy="1475989"/>
              <a:chOff x="8363415" y="156117"/>
              <a:chExt cx="3146176" cy="1475989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A7F673F6-2F3A-CDA3-D14C-E6325E9C6E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53962" y="156117"/>
                <a:ext cx="1455629" cy="1475989"/>
              </a:xfrm>
              <a:prstGeom prst="line">
                <a:avLst/>
              </a:pr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5498F30-6F7E-6203-876C-18A661B53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3415" y="1632106"/>
                <a:ext cx="1690547" cy="0"/>
              </a:xfrm>
              <a:prstGeom prst="line">
                <a:avLst/>
              </a:prstGeom>
              <a:ln w="571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FDF00-6862-517A-973B-D28B00539167}"/>
                  </a:ext>
                </a:extLst>
              </p:cNvPr>
              <p:cNvSpPr txBox="1"/>
              <p:nvPr/>
            </p:nvSpPr>
            <p:spPr>
              <a:xfrm>
                <a:off x="7105388" y="5024697"/>
                <a:ext cx="48518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0.2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r>
                  <a:rPr lang="en-US" sz="2800" b="0" dirty="0">
                    <a:solidFill>
                      <a:srgbClr val="7030A0"/>
                    </a:solidFill>
                  </a:rPr>
                  <a:t> = -.3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FDF00-6862-517A-973B-D28B0053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88" y="5024697"/>
                <a:ext cx="4851841" cy="523220"/>
              </a:xfrm>
              <a:prstGeom prst="rect">
                <a:avLst/>
              </a:prstGeom>
              <a:blipFill>
                <a:blip r:embed="rId9"/>
                <a:stretch>
                  <a:fillRect l="-783" t="-11905" r="-1828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80612A8-2769-73B9-54C1-A4F595380401}"/>
              </a:ext>
            </a:extLst>
          </p:cNvPr>
          <p:cNvGrpSpPr/>
          <p:nvPr/>
        </p:nvGrpSpPr>
        <p:grpSpPr>
          <a:xfrm>
            <a:off x="7041462" y="5547917"/>
            <a:ext cx="6144490" cy="830872"/>
            <a:chOff x="7041462" y="5547917"/>
            <a:chExt cx="6144490" cy="8308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0BD7AB-132A-8F10-2A83-AB390C7F77E5}"/>
                </a:ext>
              </a:extLst>
            </p:cNvPr>
            <p:cNvSpPr txBox="1"/>
            <p:nvPr/>
          </p:nvSpPr>
          <p:spPr>
            <a:xfrm>
              <a:off x="7041462" y="6009457"/>
              <a:ext cx="2344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(say b=0 here)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228D4D-BC7A-ADA4-9321-2C6DD6B2B526}"/>
                    </a:ext>
                  </a:extLst>
                </p:cNvPr>
                <p:cNvSpPr txBox="1"/>
                <p:nvPr/>
              </p:nvSpPr>
              <p:spPr>
                <a:xfrm>
                  <a:off x="7041462" y="5547917"/>
                  <a:ext cx="614449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0" dirty="0">
                      <a:solidFill>
                        <a:srgbClr val="7030A0"/>
                      </a:solidFill>
                    </a:rPr>
                    <a:t>Output =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 −0.3)</m:t>
                      </m:r>
                    </m:oMath>
                  </a14:m>
                  <a:endParaRPr lang="en-US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228D4D-BC7A-ADA4-9321-2C6DD6B2B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1462" y="5547917"/>
                  <a:ext cx="6144490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2062" t="-11628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1574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24AE8-57A5-8CDA-6CB3-C5550D59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called a “neuron”?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46EA2-5BB0-8794-C518-A71B9C669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originated (in the 1940’s/1950’s) as a model for actual neurons.</a:t>
            </a:r>
          </a:p>
        </p:txBody>
      </p:sp>
      <p:pic>
        <p:nvPicPr>
          <p:cNvPr id="1029" name="Picture 5" descr="Structures of the neuron. Details found in caption.">
            <a:extLst>
              <a:ext uri="{FF2B5EF4-FFF2-40B4-BE49-F238E27FC236}">
                <a16:creationId xmlns:a16="http://schemas.microsoft.com/office/drawing/2014/main" id="{09743087-1911-567D-9D21-9BD59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536" y="3172135"/>
            <a:ext cx="5910146" cy="313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AD69AB5-92E3-402C-AF51-7CC28DED458B}"/>
              </a:ext>
            </a:extLst>
          </p:cNvPr>
          <p:cNvGrpSpPr/>
          <p:nvPr/>
        </p:nvGrpSpPr>
        <p:grpSpPr>
          <a:xfrm>
            <a:off x="446048" y="2756636"/>
            <a:ext cx="3512353" cy="3555264"/>
            <a:chOff x="446048" y="2756636"/>
            <a:chExt cx="3512353" cy="35552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352B8D-1BFE-7806-D9E8-39F0A043C074}"/>
                </a:ext>
              </a:extLst>
            </p:cNvPr>
            <p:cNvSpPr txBox="1"/>
            <p:nvPr/>
          </p:nvSpPr>
          <p:spPr>
            <a:xfrm>
              <a:off x="446048" y="4157242"/>
              <a:ext cx="16838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6">
                      <a:lumMod val="75000"/>
                    </a:schemeClr>
                  </a:solidFill>
                </a:rPr>
                <a:t>Inputs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A4D971-9733-AD73-9990-580045600D9D}"/>
                </a:ext>
              </a:extLst>
            </p:cNvPr>
            <p:cNvSpPr txBox="1"/>
            <p:nvPr/>
          </p:nvSpPr>
          <p:spPr>
            <a:xfrm>
              <a:off x="3278177" y="2756636"/>
              <a:ext cx="6802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2B3832-ECDF-9F95-B816-DAB12699552D}"/>
                </a:ext>
              </a:extLst>
            </p:cNvPr>
            <p:cNvSpPr txBox="1"/>
            <p:nvPr/>
          </p:nvSpPr>
          <p:spPr>
            <a:xfrm>
              <a:off x="2181922" y="3841950"/>
              <a:ext cx="6802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E5DEA-27DB-4B96-267C-D03155C16E1B}"/>
                </a:ext>
              </a:extLst>
            </p:cNvPr>
            <p:cNvSpPr txBox="1"/>
            <p:nvPr/>
          </p:nvSpPr>
          <p:spPr>
            <a:xfrm>
              <a:off x="1639228" y="5480903"/>
              <a:ext cx="9813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6">
                      <a:lumMod val="75000"/>
                    </a:schemeClr>
                  </a:solidFill>
                </a:rPr>
                <a:t>0.2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43ED6D-C85B-A402-7644-69ABEB3CA2D3}"/>
                  </a:ext>
                </a:extLst>
              </p:cNvPr>
              <p:cNvSpPr txBox="1"/>
              <p:nvPr/>
            </p:nvSpPr>
            <p:spPr>
              <a:xfrm>
                <a:off x="4531396" y="4795610"/>
                <a:ext cx="28770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43ED6D-C85B-A402-7644-69ABEB3C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396" y="4795610"/>
                <a:ext cx="2877014" cy="523220"/>
              </a:xfrm>
              <a:prstGeom prst="rect">
                <a:avLst/>
              </a:prstGeom>
              <a:blipFill>
                <a:blip r:embed="rId3"/>
                <a:stretch>
                  <a:fillRect t="-2093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5778541-30ED-EB50-8A47-26111ACFED19}"/>
              </a:ext>
            </a:extLst>
          </p:cNvPr>
          <p:cNvGrpSpPr/>
          <p:nvPr/>
        </p:nvGrpSpPr>
        <p:grpSpPr>
          <a:xfrm>
            <a:off x="8209156" y="3708906"/>
            <a:ext cx="2103862" cy="1425706"/>
            <a:chOff x="8209156" y="3708906"/>
            <a:chExt cx="2103862" cy="14257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EC5F84-9E52-19A2-A877-FD7FAC07F55D}"/>
                </a:ext>
              </a:extLst>
            </p:cNvPr>
            <p:cNvSpPr txBox="1"/>
            <p:nvPr/>
          </p:nvSpPr>
          <p:spPr>
            <a:xfrm>
              <a:off x="8473066" y="4211282"/>
              <a:ext cx="18399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7030A0"/>
                  </a:solidFill>
                </a:rPr>
                <a:t>0.1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90FD44-C4C0-B691-49AC-D41213B26381}"/>
                </a:ext>
              </a:extLst>
            </p:cNvPr>
            <p:cNvSpPr txBox="1"/>
            <p:nvPr/>
          </p:nvSpPr>
          <p:spPr>
            <a:xfrm>
              <a:off x="8209156" y="3708906"/>
              <a:ext cx="16838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3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2AE9-13ED-536E-1667-DC5EB962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Network of Neurons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82A0ABF-B5B2-50BE-39D7-E2FC71FF11E3}"/>
              </a:ext>
            </a:extLst>
          </p:cNvPr>
          <p:cNvGrpSpPr/>
          <p:nvPr/>
        </p:nvGrpSpPr>
        <p:grpSpPr>
          <a:xfrm>
            <a:off x="3358376" y="2312017"/>
            <a:ext cx="2815683" cy="2873298"/>
            <a:chOff x="3358376" y="2312017"/>
            <a:chExt cx="2815683" cy="28732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CB8E2FE4-0DB7-E936-350D-EC174EC09DC1}"/>
                    </a:ext>
                  </a:extLst>
                </p:cNvPr>
                <p:cNvSpPr/>
                <p:nvPr/>
              </p:nvSpPr>
              <p:spPr>
                <a:xfrm>
                  <a:off x="5425562" y="2840667"/>
                  <a:ext cx="748497" cy="76117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8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CB8E2FE4-0DB7-E936-350D-EC174EC09D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5562" y="2840667"/>
                  <a:ext cx="748497" cy="761177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52E23E-0E10-3DC0-B0E1-AF6BFA33202C}"/>
                </a:ext>
              </a:extLst>
            </p:cNvPr>
            <p:cNvGrpSpPr/>
            <p:nvPr/>
          </p:nvGrpSpPr>
          <p:grpSpPr>
            <a:xfrm>
              <a:off x="3358376" y="2312017"/>
              <a:ext cx="1932807" cy="2873298"/>
              <a:chOff x="2523281" y="2526035"/>
              <a:chExt cx="2797582" cy="3570301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16AF530-A77B-0593-670C-30B9A13FF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3281" y="2526035"/>
                <a:ext cx="2731625" cy="8074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A22FB35-64C6-5F04-2376-4910AAFCD3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3281" y="3659046"/>
                <a:ext cx="2731625" cy="71950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7060DA4-1218-FEE3-6195-4FCF8704D4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3281" y="3980984"/>
                <a:ext cx="2731625" cy="211535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808086-C19B-8CB5-7015-30DADB2A15BC}"/>
                  </a:ext>
                </a:extLst>
              </p:cNvPr>
              <p:cNvSpPr txBox="1"/>
              <p:nvPr/>
            </p:nvSpPr>
            <p:spPr>
              <a:xfrm>
                <a:off x="3860782" y="2597941"/>
                <a:ext cx="1460081" cy="497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0.5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717991-0561-78DC-EA0D-059792061921}"/>
                  </a:ext>
                </a:extLst>
              </p:cNvPr>
              <p:cNvSpPr txBox="1"/>
              <p:nvPr/>
            </p:nvSpPr>
            <p:spPr>
              <a:xfrm>
                <a:off x="4152432" y="3459215"/>
                <a:ext cx="981308" cy="497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16FC39-6608-63A1-B9FE-5565B3BBD7B7}"/>
                  </a:ext>
                </a:extLst>
              </p:cNvPr>
              <p:cNvSpPr txBox="1"/>
              <p:nvPr/>
            </p:nvSpPr>
            <p:spPr>
              <a:xfrm>
                <a:off x="3640980" y="4512324"/>
                <a:ext cx="981308" cy="497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-4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4E1E5B3-932F-B836-0982-0DF4EEF084B6}"/>
              </a:ext>
            </a:extLst>
          </p:cNvPr>
          <p:cNvGrpSpPr/>
          <p:nvPr/>
        </p:nvGrpSpPr>
        <p:grpSpPr>
          <a:xfrm>
            <a:off x="3327711" y="2287163"/>
            <a:ext cx="2846347" cy="3342497"/>
            <a:chOff x="3327711" y="2287163"/>
            <a:chExt cx="2846347" cy="3342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0E9CFADA-92D8-616C-7E13-2C4FD84F24A8}"/>
                    </a:ext>
                  </a:extLst>
                </p:cNvPr>
                <p:cNvSpPr/>
                <p:nvPr/>
              </p:nvSpPr>
              <p:spPr>
                <a:xfrm>
                  <a:off x="5425561" y="4576539"/>
                  <a:ext cx="748497" cy="76117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8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0E9CFADA-92D8-616C-7E13-2C4FD84F24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5561" y="4576539"/>
                  <a:ext cx="748497" cy="761177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D4D6ED-74CB-DCFC-756F-AB6D3938CCEE}"/>
                </a:ext>
              </a:extLst>
            </p:cNvPr>
            <p:cNvGrpSpPr/>
            <p:nvPr/>
          </p:nvGrpSpPr>
          <p:grpSpPr>
            <a:xfrm>
              <a:off x="3327711" y="2287163"/>
              <a:ext cx="2579308" cy="3342497"/>
              <a:chOff x="2434511" y="255333"/>
              <a:chExt cx="3733340" cy="4153317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8A32825-2FFA-9500-4059-13968F40E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4511" y="255333"/>
                <a:ext cx="2820395" cy="3078178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E99CA0F-6E91-2522-8DEF-6AB18D960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8896" y="2138731"/>
                <a:ext cx="2776010" cy="1520314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96AAB63-0F3E-6908-C76A-6D7806EEE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8896" y="3877252"/>
                <a:ext cx="2776010" cy="103732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7BBC3C-4EDC-B97C-937D-C23A31964024}"/>
                  </a:ext>
                </a:extLst>
              </p:cNvPr>
              <p:cNvSpPr txBox="1"/>
              <p:nvPr/>
            </p:nvSpPr>
            <p:spPr>
              <a:xfrm>
                <a:off x="4707770" y="2519681"/>
                <a:ext cx="1460081" cy="4971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0A6978-74FE-ECF8-0625-E913ECB536D8}"/>
                  </a:ext>
                </a:extLst>
              </p:cNvPr>
              <p:cNvSpPr txBox="1"/>
              <p:nvPr/>
            </p:nvSpPr>
            <p:spPr>
              <a:xfrm>
                <a:off x="4090911" y="3150623"/>
                <a:ext cx="981308" cy="4971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.2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106AF6-CFB7-BC7E-A65C-0E055956F059}"/>
                  </a:ext>
                </a:extLst>
              </p:cNvPr>
              <p:cNvSpPr txBox="1"/>
              <p:nvPr/>
            </p:nvSpPr>
            <p:spPr>
              <a:xfrm>
                <a:off x="3847877" y="3911482"/>
                <a:ext cx="981308" cy="4971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-.2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489F09-59B2-2198-447C-77FF3251A89B}"/>
              </a:ext>
            </a:extLst>
          </p:cNvPr>
          <p:cNvGrpSpPr/>
          <p:nvPr/>
        </p:nvGrpSpPr>
        <p:grpSpPr>
          <a:xfrm>
            <a:off x="6263781" y="3273550"/>
            <a:ext cx="2383497" cy="1752845"/>
            <a:chOff x="3743605" y="3596935"/>
            <a:chExt cx="2383497" cy="1752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89336CE-476B-2D99-6E79-CE7427901416}"/>
                    </a:ext>
                  </a:extLst>
                </p:cNvPr>
                <p:cNvSpPr/>
                <p:nvPr/>
              </p:nvSpPr>
              <p:spPr>
                <a:xfrm>
                  <a:off x="5378605" y="3980985"/>
                  <a:ext cx="748497" cy="76117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8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89336CE-476B-2D99-6E79-CE74279014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605" y="3980985"/>
                  <a:ext cx="748497" cy="761177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800F603-0031-6D5A-4C9B-00444D9053C3}"/>
                </a:ext>
              </a:extLst>
            </p:cNvPr>
            <p:cNvCxnSpPr>
              <a:cxnSpLocks/>
            </p:cNvCxnSpPr>
            <p:nvPr/>
          </p:nvCxnSpPr>
          <p:spPr>
            <a:xfrm>
              <a:off x="3744672" y="3596935"/>
              <a:ext cx="1543143" cy="64978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B1E1567-0853-DFCA-08BE-65F32AB5A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3605" y="4565760"/>
              <a:ext cx="1544210" cy="78402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F5E80F-8AAA-B5CD-6FEF-23F8DFB7227F}"/>
                </a:ext>
              </a:extLst>
            </p:cNvPr>
            <p:cNvSpPr txBox="1"/>
            <p:nvPr/>
          </p:nvSpPr>
          <p:spPr>
            <a:xfrm>
              <a:off x="4515710" y="3649117"/>
              <a:ext cx="1008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-1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41335B-DF2E-1FB6-1040-6D5BA7D4F8CA}"/>
                </a:ext>
              </a:extLst>
            </p:cNvPr>
            <p:cNvSpPr txBox="1"/>
            <p:nvPr/>
          </p:nvSpPr>
          <p:spPr>
            <a:xfrm>
              <a:off x="4589955" y="4832955"/>
              <a:ext cx="903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2.2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25D0421-CD10-4244-EC30-D8FCFF20D7C5}"/>
              </a:ext>
            </a:extLst>
          </p:cNvPr>
          <p:cNvGrpSpPr/>
          <p:nvPr/>
        </p:nvGrpSpPr>
        <p:grpSpPr>
          <a:xfrm>
            <a:off x="2156529" y="1975823"/>
            <a:ext cx="1326995" cy="4199657"/>
            <a:chOff x="2156529" y="1975823"/>
            <a:chExt cx="1326995" cy="419965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605E79E-385F-0751-0D67-9E8B1B4BE4F3}"/>
                </a:ext>
              </a:extLst>
            </p:cNvPr>
            <p:cNvSpPr/>
            <p:nvPr/>
          </p:nvSpPr>
          <p:spPr>
            <a:xfrm>
              <a:off x="2430773" y="1975823"/>
              <a:ext cx="837630" cy="37559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B48C08-536B-E9E2-375F-83F65271AC55}"/>
                </a:ext>
              </a:extLst>
            </p:cNvPr>
            <p:cNvSpPr txBox="1"/>
            <p:nvPr/>
          </p:nvSpPr>
          <p:spPr>
            <a:xfrm>
              <a:off x="2156529" y="5806148"/>
              <a:ext cx="1326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D24403A-B9B4-8F4F-945B-4863B747440C}"/>
              </a:ext>
            </a:extLst>
          </p:cNvPr>
          <p:cNvGrpSpPr/>
          <p:nvPr/>
        </p:nvGrpSpPr>
        <p:grpSpPr>
          <a:xfrm>
            <a:off x="2502216" y="2025180"/>
            <a:ext cx="981308" cy="3500469"/>
            <a:chOff x="2502216" y="2025180"/>
            <a:chExt cx="981308" cy="350046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971516-6CEB-A748-C3BA-9E881007EBEC}"/>
                </a:ext>
              </a:extLst>
            </p:cNvPr>
            <p:cNvSpPr txBox="1"/>
            <p:nvPr/>
          </p:nvSpPr>
          <p:spPr>
            <a:xfrm>
              <a:off x="2647487" y="2025180"/>
              <a:ext cx="680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95A623B-8501-AB4B-B18A-574EA650D061}"/>
                </a:ext>
              </a:extLst>
            </p:cNvPr>
            <p:cNvSpPr txBox="1"/>
            <p:nvPr/>
          </p:nvSpPr>
          <p:spPr>
            <a:xfrm>
              <a:off x="2632155" y="3463129"/>
              <a:ext cx="680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CB5BC5-07EB-17C6-9E22-84ED61E9207E}"/>
                </a:ext>
              </a:extLst>
            </p:cNvPr>
            <p:cNvSpPr txBox="1"/>
            <p:nvPr/>
          </p:nvSpPr>
          <p:spPr>
            <a:xfrm>
              <a:off x="2502216" y="4879318"/>
              <a:ext cx="981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.2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DC913B96-4FD4-8A50-451E-A8BCF3714A6C}"/>
                  </a:ext>
                </a:extLst>
              </p:cNvPr>
              <p:cNvSpPr/>
              <p:nvPr/>
            </p:nvSpPr>
            <p:spPr>
              <a:xfrm>
                <a:off x="5681963" y="1404851"/>
                <a:ext cx="4209169" cy="114194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1⋅0.5+0⋅2+0.2⋅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=−0.3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−0.3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(say)</a:t>
                </a:r>
              </a:p>
            </p:txBody>
          </p:sp>
        </mc:Choice>
        <mc:Fallback xmlns="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DC913B96-4FD4-8A50-451E-A8BCF371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963" y="1404851"/>
                <a:ext cx="4209169" cy="114194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1614A4E-9B5D-BA72-AB11-7E7008789DD5}"/>
              </a:ext>
            </a:extLst>
          </p:cNvPr>
          <p:cNvSpPr txBox="1"/>
          <p:nvPr/>
        </p:nvSpPr>
        <p:spPr>
          <a:xfrm>
            <a:off x="6234183" y="3039980"/>
            <a:ext cx="631016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0.1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29881D2-E57E-22F6-47AF-8A725D7517BD}"/>
              </a:ext>
            </a:extLst>
          </p:cNvPr>
          <p:cNvGrpSpPr/>
          <p:nvPr/>
        </p:nvGrpSpPr>
        <p:grpSpPr>
          <a:xfrm>
            <a:off x="8742795" y="3657600"/>
            <a:ext cx="1720455" cy="1005573"/>
            <a:chOff x="8742795" y="3657600"/>
            <a:chExt cx="1720455" cy="1005573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7DBD1C-24E2-DAC7-97C6-A1ECABFD452A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95" y="4038188"/>
              <a:ext cx="622649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E530D13-18D9-0F41-FE29-63883948989F}"/>
                </a:ext>
              </a:extLst>
            </p:cNvPr>
            <p:cNvGrpSpPr/>
            <p:nvPr/>
          </p:nvGrpSpPr>
          <p:grpSpPr>
            <a:xfrm>
              <a:off x="9136255" y="3657600"/>
              <a:ext cx="1326995" cy="1005573"/>
              <a:chOff x="9136255" y="3657600"/>
              <a:chExt cx="1326995" cy="100557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F7D5C4-3F0E-FCDD-29E1-DD141A7AD7DB}"/>
                  </a:ext>
                </a:extLst>
              </p:cNvPr>
              <p:cNvSpPr txBox="1"/>
              <p:nvPr/>
            </p:nvSpPr>
            <p:spPr>
              <a:xfrm>
                <a:off x="9136255" y="4293841"/>
                <a:ext cx="13269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</a:t>
                </a: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C2982A79-648A-D1F1-70BE-7D5C56758774}"/>
                  </a:ext>
                </a:extLst>
              </p:cNvPr>
              <p:cNvSpPr/>
              <p:nvPr/>
            </p:nvSpPr>
            <p:spPr>
              <a:xfrm>
                <a:off x="9410264" y="3657600"/>
                <a:ext cx="837630" cy="67652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849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2AE9-13ED-536E-1667-DC5EB962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Network of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B8E2FE4-0DB7-E936-350D-EC174EC09DC1}"/>
                  </a:ext>
                </a:extLst>
              </p:cNvPr>
              <p:cNvSpPr/>
              <p:nvPr/>
            </p:nvSpPr>
            <p:spPr>
              <a:xfrm>
                <a:off x="5425562" y="2840667"/>
                <a:ext cx="748497" cy="7611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B8E2FE4-0DB7-E936-350D-EC174EC0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62" y="2840667"/>
                <a:ext cx="748497" cy="7611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E9CFADA-92D8-616C-7E13-2C4FD84F24A8}"/>
                  </a:ext>
                </a:extLst>
              </p:cNvPr>
              <p:cNvSpPr/>
              <p:nvPr/>
            </p:nvSpPr>
            <p:spPr>
              <a:xfrm>
                <a:off x="5425561" y="4576539"/>
                <a:ext cx="748497" cy="76117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E9CFADA-92D8-616C-7E13-2C4FD84F2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61" y="4576539"/>
                <a:ext cx="748497" cy="7611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952E23E-0E10-3DC0-B0E1-AF6BFA33202C}"/>
              </a:ext>
            </a:extLst>
          </p:cNvPr>
          <p:cNvGrpSpPr/>
          <p:nvPr/>
        </p:nvGrpSpPr>
        <p:grpSpPr>
          <a:xfrm>
            <a:off x="3358376" y="2312017"/>
            <a:ext cx="1932807" cy="2873298"/>
            <a:chOff x="2523281" y="2526035"/>
            <a:chExt cx="2797582" cy="35703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16AF530-A77B-0593-670C-30B9A13FF719}"/>
                </a:ext>
              </a:extLst>
            </p:cNvPr>
            <p:cNvCxnSpPr>
              <a:cxnSpLocks/>
            </p:cNvCxnSpPr>
            <p:nvPr/>
          </p:nvCxnSpPr>
          <p:spPr>
            <a:xfrm>
              <a:off x="2523281" y="2526035"/>
              <a:ext cx="2731625" cy="8074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22FB35-64C6-5F04-2376-4910AAFCD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3281" y="3659046"/>
              <a:ext cx="2731625" cy="7195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7060DA4-1218-FEE3-6195-4FCF8704D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3281" y="3980984"/>
              <a:ext cx="2731625" cy="21153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808086-C19B-8CB5-7015-30DADB2A15BC}"/>
                </a:ext>
              </a:extLst>
            </p:cNvPr>
            <p:cNvSpPr txBox="1"/>
            <p:nvPr/>
          </p:nvSpPr>
          <p:spPr>
            <a:xfrm>
              <a:off x="3860782" y="2597941"/>
              <a:ext cx="1460081" cy="49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0.5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17991-0561-78DC-EA0D-059792061921}"/>
                </a:ext>
              </a:extLst>
            </p:cNvPr>
            <p:cNvSpPr txBox="1"/>
            <p:nvPr/>
          </p:nvSpPr>
          <p:spPr>
            <a:xfrm>
              <a:off x="4152432" y="3459215"/>
              <a:ext cx="981308" cy="49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16FC39-6608-63A1-B9FE-5565B3BBD7B7}"/>
                </a:ext>
              </a:extLst>
            </p:cNvPr>
            <p:cNvSpPr txBox="1"/>
            <p:nvPr/>
          </p:nvSpPr>
          <p:spPr>
            <a:xfrm>
              <a:off x="3640980" y="4512324"/>
              <a:ext cx="981308" cy="49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-4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D4D6ED-74CB-DCFC-756F-AB6D3938CCEE}"/>
              </a:ext>
            </a:extLst>
          </p:cNvPr>
          <p:cNvGrpSpPr/>
          <p:nvPr/>
        </p:nvGrpSpPr>
        <p:grpSpPr>
          <a:xfrm>
            <a:off x="3327711" y="2287163"/>
            <a:ext cx="2579308" cy="3342497"/>
            <a:chOff x="2434511" y="255333"/>
            <a:chExt cx="3733340" cy="415331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8A32825-2FFA-9500-4059-13968F40E691}"/>
                </a:ext>
              </a:extLst>
            </p:cNvPr>
            <p:cNvCxnSpPr>
              <a:cxnSpLocks/>
            </p:cNvCxnSpPr>
            <p:nvPr/>
          </p:nvCxnSpPr>
          <p:spPr>
            <a:xfrm>
              <a:off x="2434511" y="255333"/>
              <a:ext cx="2820395" cy="307817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99CA0F-6E91-2522-8DEF-6AB18D960FFD}"/>
                </a:ext>
              </a:extLst>
            </p:cNvPr>
            <p:cNvCxnSpPr>
              <a:cxnSpLocks/>
            </p:cNvCxnSpPr>
            <p:nvPr/>
          </p:nvCxnSpPr>
          <p:spPr>
            <a:xfrm>
              <a:off x="2478896" y="2138731"/>
              <a:ext cx="2776010" cy="152031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6AAB63-0F3E-6908-C76A-6D7806EEEE12}"/>
                </a:ext>
              </a:extLst>
            </p:cNvPr>
            <p:cNvCxnSpPr>
              <a:cxnSpLocks/>
            </p:cNvCxnSpPr>
            <p:nvPr/>
          </p:nvCxnSpPr>
          <p:spPr>
            <a:xfrm>
              <a:off x="2478896" y="3877252"/>
              <a:ext cx="2776010" cy="10373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7BBC3C-4EDC-B97C-937D-C23A31964024}"/>
                </a:ext>
              </a:extLst>
            </p:cNvPr>
            <p:cNvSpPr txBox="1"/>
            <p:nvPr/>
          </p:nvSpPr>
          <p:spPr>
            <a:xfrm>
              <a:off x="4707770" y="2519681"/>
              <a:ext cx="1460081" cy="4971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0A6978-74FE-ECF8-0625-E913ECB536D8}"/>
                </a:ext>
              </a:extLst>
            </p:cNvPr>
            <p:cNvSpPr txBox="1"/>
            <p:nvPr/>
          </p:nvSpPr>
          <p:spPr>
            <a:xfrm>
              <a:off x="4090911" y="3150623"/>
              <a:ext cx="981308" cy="4971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</a:rPr>
                <a:t>.2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106AF6-CFB7-BC7E-A65C-0E055956F059}"/>
                </a:ext>
              </a:extLst>
            </p:cNvPr>
            <p:cNvSpPr txBox="1"/>
            <p:nvPr/>
          </p:nvSpPr>
          <p:spPr>
            <a:xfrm>
              <a:off x="3847877" y="3911482"/>
              <a:ext cx="981308" cy="4971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</a:rPr>
                <a:t>-.2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489F09-59B2-2198-447C-77FF3251A89B}"/>
              </a:ext>
            </a:extLst>
          </p:cNvPr>
          <p:cNvGrpSpPr/>
          <p:nvPr/>
        </p:nvGrpSpPr>
        <p:grpSpPr>
          <a:xfrm>
            <a:off x="6263781" y="3273550"/>
            <a:ext cx="2383497" cy="1752845"/>
            <a:chOff x="3743605" y="3596935"/>
            <a:chExt cx="2383497" cy="1752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89336CE-476B-2D99-6E79-CE7427901416}"/>
                    </a:ext>
                  </a:extLst>
                </p:cNvPr>
                <p:cNvSpPr/>
                <p:nvPr/>
              </p:nvSpPr>
              <p:spPr>
                <a:xfrm>
                  <a:off x="5378605" y="3980985"/>
                  <a:ext cx="748497" cy="76117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8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89336CE-476B-2D99-6E79-CE74279014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605" y="3980985"/>
                  <a:ext cx="748497" cy="761177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800F603-0031-6D5A-4C9B-00444D9053C3}"/>
                </a:ext>
              </a:extLst>
            </p:cNvPr>
            <p:cNvCxnSpPr>
              <a:cxnSpLocks/>
            </p:cNvCxnSpPr>
            <p:nvPr/>
          </p:nvCxnSpPr>
          <p:spPr>
            <a:xfrm>
              <a:off x="3744672" y="3596935"/>
              <a:ext cx="1543143" cy="64978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B1E1567-0853-DFCA-08BE-65F32AB5A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3605" y="4565760"/>
              <a:ext cx="1544210" cy="78402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F5E80F-8AAA-B5CD-6FEF-23F8DFB7227F}"/>
                </a:ext>
              </a:extLst>
            </p:cNvPr>
            <p:cNvSpPr txBox="1"/>
            <p:nvPr/>
          </p:nvSpPr>
          <p:spPr>
            <a:xfrm>
              <a:off x="4515710" y="3649117"/>
              <a:ext cx="1008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-1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41335B-DF2E-1FB6-1040-6D5BA7D4F8CA}"/>
                </a:ext>
              </a:extLst>
            </p:cNvPr>
            <p:cNvSpPr txBox="1"/>
            <p:nvPr/>
          </p:nvSpPr>
          <p:spPr>
            <a:xfrm>
              <a:off x="4589955" y="4832955"/>
              <a:ext cx="903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2.2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DBD1C-24E2-DAC7-97C6-A1ECABFD452A}"/>
              </a:ext>
            </a:extLst>
          </p:cNvPr>
          <p:cNvCxnSpPr>
            <a:cxnSpLocks/>
          </p:cNvCxnSpPr>
          <p:nvPr/>
        </p:nvCxnSpPr>
        <p:spPr>
          <a:xfrm>
            <a:off x="8742795" y="4038188"/>
            <a:ext cx="62264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605E79E-385F-0751-0D67-9E8B1B4BE4F3}"/>
              </a:ext>
            </a:extLst>
          </p:cNvPr>
          <p:cNvSpPr/>
          <p:nvPr/>
        </p:nvSpPr>
        <p:spPr>
          <a:xfrm>
            <a:off x="2430773" y="1975823"/>
            <a:ext cx="837630" cy="37559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B48C08-536B-E9E2-375F-83F65271AC55}"/>
              </a:ext>
            </a:extLst>
          </p:cNvPr>
          <p:cNvSpPr txBox="1"/>
          <p:nvPr/>
        </p:nvSpPr>
        <p:spPr>
          <a:xfrm>
            <a:off x="2156529" y="5806148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971516-6CEB-A748-C3BA-9E881007EBEC}"/>
              </a:ext>
            </a:extLst>
          </p:cNvPr>
          <p:cNvSpPr txBox="1"/>
          <p:nvPr/>
        </p:nvSpPr>
        <p:spPr>
          <a:xfrm>
            <a:off x="2647487" y="2025180"/>
            <a:ext cx="6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5A623B-8501-AB4B-B18A-574EA650D061}"/>
              </a:ext>
            </a:extLst>
          </p:cNvPr>
          <p:cNvSpPr txBox="1"/>
          <p:nvPr/>
        </p:nvSpPr>
        <p:spPr>
          <a:xfrm>
            <a:off x="2632155" y="3463129"/>
            <a:ext cx="6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CB5BC5-07EB-17C6-9E22-84ED61E9207E}"/>
              </a:ext>
            </a:extLst>
          </p:cNvPr>
          <p:cNvSpPr txBox="1"/>
          <p:nvPr/>
        </p:nvSpPr>
        <p:spPr>
          <a:xfrm>
            <a:off x="2502216" y="4879318"/>
            <a:ext cx="98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.2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F7D5C4-3F0E-FCDD-29E1-DD141A7AD7DB}"/>
              </a:ext>
            </a:extLst>
          </p:cNvPr>
          <p:cNvSpPr txBox="1"/>
          <p:nvPr/>
        </p:nvSpPr>
        <p:spPr>
          <a:xfrm>
            <a:off x="9136255" y="4293841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DC913B96-4FD4-8A50-451E-A8BCF3714A6C}"/>
                  </a:ext>
                </a:extLst>
              </p:cNvPr>
              <p:cNvSpPr/>
              <p:nvPr/>
            </p:nvSpPr>
            <p:spPr>
              <a:xfrm>
                <a:off x="5703406" y="5452727"/>
                <a:ext cx="4209169" cy="114194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1⋅3+0⋅0.2+0.2⋅(−0.2)=2.96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2.96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(say)</a:t>
                </a:r>
              </a:p>
            </p:txBody>
          </p:sp>
        </mc:Choice>
        <mc:Fallback xmlns="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DC913B96-4FD4-8A50-451E-A8BCF371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406" y="5452727"/>
                <a:ext cx="4209169" cy="114194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1614A4E-9B5D-BA72-AB11-7E7008789DD5}"/>
              </a:ext>
            </a:extLst>
          </p:cNvPr>
          <p:cNvSpPr txBox="1"/>
          <p:nvPr/>
        </p:nvSpPr>
        <p:spPr>
          <a:xfrm>
            <a:off x="6234183" y="3039980"/>
            <a:ext cx="631016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853DD-844F-AC25-4E59-89EFF32AF5C8}"/>
              </a:ext>
            </a:extLst>
          </p:cNvPr>
          <p:cNvSpPr txBox="1"/>
          <p:nvPr/>
        </p:nvSpPr>
        <p:spPr>
          <a:xfrm>
            <a:off x="6252315" y="4718772"/>
            <a:ext cx="839786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0.95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B4179C5-347C-3DEE-64B7-158F159C25E2}"/>
              </a:ext>
            </a:extLst>
          </p:cNvPr>
          <p:cNvSpPr/>
          <p:nvPr/>
        </p:nvSpPr>
        <p:spPr>
          <a:xfrm>
            <a:off x="9410264" y="3657600"/>
            <a:ext cx="837630" cy="6765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3763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ACBFB4-4399-5DC2-0292-0E8504F3FE5F}"/>
              </a:ext>
            </a:extLst>
          </p:cNvPr>
          <p:cNvSpPr/>
          <p:nvPr/>
        </p:nvSpPr>
        <p:spPr>
          <a:xfrm>
            <a:off x="9410264" y="3657600"/>
            <a:ext cx="837630" cy="6765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92AE9-13ED-536E-1667-DC5EB962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Network of 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B8E2FE4-0DB7-E936-350D-EC174EC09DC1}"/>
                  </a:ext>
                </a:extLst>
              </p:cNvPr>
              <p:cNvSpPr/>
              <p:nvPr/>
            </p:nvSpPr>
            <p:spPr>
              <a:xfrm>
                <a:off x="5425562" y="2840667"/>
                <a:ext cx="748497" cy="7611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CB8E2FE4-0DB7-E936-350D-EC174EC0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62" y="2840667"/>
                <a:ext cx="748497" cy="761177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E9CFADA-92D8-616C-7E13-2C4FD84F24A8}"/>
                  </a:ext>
                </a:extLst>
              </p:cNvPr>
              <p:cNvSpPr/>
              <p:nvPr/>
            </p:nvSpPr>
            <p:spPr>
              <a:xfrm>
                <a:off x="5425561" y="4576539"/>
                <a:ext cx="748497" cy="761177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E9CFADA-92D8-616C-7E13-2C4FD84F2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61" y="4576539"/>
                <a:ext cx="748497" cy="7611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952E23E-0E10-3DC0-B0E1-AF6BFA33202C}"/>
              </a:ext>
            </a:extLst>
          </p:cNvPr>
          <p:cNvGrpSpPr/>
          <p:nvPr/>
        </p:nvGrpSpPr>
        <p:grpSpPr>
          <a:xfrm>
            <a:off x="3358376" y="2312017"/>
            <a:ext cx="1932807" cy="2873298"/>
            <a:chOff x="2523281" y="2526035"/>
            <a:chExt cx="2797582" cy="35703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16AF530-A77B-0593-670C-30B9A13FF719}"/>
                </a:ext>
              </a:extLst>
            </p:cNvPr>
            <p:cNvCxnSpPr>
              <a:cxnSpLocks/>
            </p:cNvCxnSpPr>
            <p:nvPr/>
          </p:nvCxnSpPr>
          <p:spPr>
            <a:xfrm>
              <a:off x="2523281" y="2526035"/>
              <a:ext cx="2731625" cy="8074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22FB35-64C6-5F04-2376-4910AAFCD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3281" y="3659046"/>
              <a:ext cx="2731625" cy="7195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7060DA4-1218-FEE3-6195-4FCF8704D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3281" y="3980984"/>
              <a:ext cx="2731625" cy="21153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808086-C19B-8CB5-7015-30DADB2A15BC}"/>
                </a:ext>
              </a:extLst>
            </p:cNvPr>
            <p:cNvSpPr txBox="1"/>
            <p:nvPr/>
          </p:nvSpPr>
          <p:spPr>
            <a:xfrm>
              <a:off x="3860782" y="2597941"/>
              <a:ext cx="1460081" cy="49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0.5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17991-0561-78DC-EA0D-059792061921}"/>
                </a:ext>
              </a:extLst>
            </p:cNvPr>
            <p:cNvSpPr txBox="1"/>
            <p:nvPr/>
          </p:nvSpPr>
          <p:spPr>
            <a:xfrm>
              <a:off x="4152432" y="3459215"/>
              <a:ext cx="981308" cy="49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16FC39-6608-63A1-B9FE-5565B3BBD7B7}"/>
                </a:ext>
              </a:extLst>
            </p:cNvPr>
            <p:cNvSpPr txBox="1"/>
            <p:nvPr/>
          </p:nvSpPr>
          <p:spPr>
            <a:xfrm>
              <a:off x="3640980" y="4512324"/>
              <a:ext cx="981308" cy="497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-4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D4D6ED-74CB-DCFC-756F-AB6D3938CCEE}"/>
              </a:ext>
            </a:extLst>
          </p:cNvPr>
          <p:cNvGrpSpPr/>
          <p:nvPr/>
        </p:nvGrpSpPr>
        <p:grpSpPr>
          <a:xfrm>
            <a:off x="3327711" y="2287163"/>
            <a:ext cx="2579308" cy="3342497"/>
            <a:chOff x="2434511" y="255333"/>
            <a:chExt cx="3733340" cy="415331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8A32825-2FFA-9500-4059-13968F40E691}"/>
                </a:ext>
              </a:extLst>
            </p:cNvPr>
            <p:cNvCxnSpPr>
              <a:cxnSpLocks/>
            </p:cNvCxnSpPr>
            <p:nvPr/>
          </p:nvCxnSpPr>
          <p:spPr>
            <a:xfrm>
              <a:off x="2434511" y="255333"/>
              <a:ext cx="2820395" cy="307817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99CA0F-6E91-2522-8DEF-6AB18D960FFD}"/>
                </a:ext>
              </a:extLst>
            </p:cNvPr>
            <p:cNvCxnSpPr>
              <a:cxnSpLocks/>
            </p:cNvCxnSpPr>
            <p:nvPr/>
          </p:nvCxnSpPr>
          <p:spPr>
            <a:xfrm>
              <a:off x="2478896" y="2138731"/>
              <a:ext cx="2776010" cy="152031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6AAB63-0F3E-6908-C76A-6D7806EEEE12}"/>
                </a:ext>
              </a:extLst>
            </p:cNvPr>
            <p:cNvCxnSpPr>
              <a:cxnSpLocks/>
            </p:cNvCxnSpPr>
            <p:nvPr/>
          </p:nvCxnSpPr>
          <p:spPr>
            <a:xfrm>
              <a:off x="2478896" y="3877252"/>
              <a:ext cx="2776010" cy="10373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7BBC3C-4EDC-B97C-937D-C23A31964024}"/>
                </a:ext>
              </a:extLst>
            </p:cNvPr>
            <p:cNvSpPr txBox="1"/>
            <p:nvPr/>
          </p:nvSpPr>
          <p:spPr>
            <a:xfrm>
              <a:off x="4707770" y="2519681"/>
              <a:ext cx="1460081" cy="4971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0A6978-74FE-ECF8-0625-E913ECB536D8}"/>
                </a:ext>
              </a:extLst>
            </p:cNvPr>
            <p:cNvSpPr txBox="1"/>
            <p:nvPr/>
          </p:nvSpPr>
          <p:spPr>
            <a:xfrm>
              <a:off x="4090911" y="3150623"/>
              <a:ext cx="981308" cy="4971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</a:rPr>
                <a:t>.2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106AF6-CFB7-BC7E-A65C-0E055956F059}"/>
                </a:ext>
              </a:extLst>
            </p:cNvPr>
            <p:cNvSpPr txBox="1"/>
            <p:nvPr/>
          </p:nvSpPr>
          <p:spPr>
            <a:xfrm>
              <a:off x="3847877" y="3911482"/>
              <a:ext cx="981308" cy="4971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</a:rPr>
                <a:t>-.2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489F09-59B2-2198-447C-77FF3251A89B}"/>
              </a:ext>
            </a:extLst>
          </p:cNvPr>
          <p:cNvGrpSpPr/>
          <p:nvPr/>
        </p:nvGrpSpPr>
        <p:grpSpPr>
          <a:xfrm>
            <a:off x="6263781" y="3273550"/>
            <a:ext cx="2383497" cy="1752845"/>
            <a:chOff x="3743605" y="3596935"/>
            <a:chExt cx="2383497" cy="1752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89336CE-476B-2D99-6E79-CE7427901416}"/>
                    </a:ext>
                  </a:extLst>
                </p:cNvPr>
                <p:cNvSpPr/>
                <p:nvPr/>
              </p:nvSpPr>
              <p:spPr>
                <a:xfrm>
                  <a:off x="5378605" y="3980985"/>
                  <a:ext cx="748497" cy="761177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8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689336CE-476B-2D99-6E79-CE74279014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605" y="3980985"/>
                  <a:ext cx="748497" cy="761177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800F603-0031-6D5A-4C9B-00444D9053C3}"/>
                </a:ext>
              </a:extLst>
            </p:cNvPr>
            <p:cNvCxnSpPr>
              <a:cxnSpLocks/>
            </p:cNvCxnSpPr>
            <p:nvPr/>
          </p:nvCxnSpPr>
          <p:spPr>
            <a:xfrm>
              <a:off x="3744672" y="3596935"/>
              <a:ext cx="1543143" cy="64978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B1E1567-0853-DFCA-08BE-65F32AB5A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3605" y="4565760"/>
              <a:ext cx="1544210" cy="78402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F5E80F-8AAA-B5CD-6FEF-23F8DFB7227F}"/>
                </a:ext>
              </a:extLst>
            </p:cNvPr>
            <p:cNvSpPr txBox="1"/>
            <p:nvPr/>
          </p:nvSpPr>
          <p:spPr>
            <a:xfrm>
              <a:off x="4515710" y="3649117"/>
              <a:ext cx="1008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-1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41335B-DF2E-1FB6-1040-6D5BA7D4F8CA}"/>
                </a:ext>
              </a:extLst>
            </p:cNvPr>
            <p:cNvSpPr txBox="1"/>
            <p:nvPr/>
          </p:nvSpPr>
          <p:spPr>
            <a:xfrm>
              <a:off x="4589955" y="4832955"/>
              <a:ext cx="903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</a:rPr>
                <a:t>2.2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7DBD1C-24E2-DAC7-97C6-A1ECABFD452A}"/>
              </a:ext>
            </a:extLst>
          </p:cNvPr>
          <p:cNvCxnSpPr>
            <a:cxnSpLocks/>
          </p:cNvCxnSpPr>
          <p:nvPr/>
        </p:nvCxnSpPr>
        <p:spPr>
          <a:xfrm>
            <a:off x="8742795" y="4038188"/>
            <a:ext cx="62264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605E79E-385F-0751-0D67-9E8B1B4BE4F3}"/>
              </a:ext>
            </a:extLst>
          </p:cNvPr>
          <p:cNvSpPr/>
          <p:nvPr/>
        </p:nvSpPr>
        <p:spPr>
          <a:xfrm>
            <a:off x="2430773" y="1975823"/>
            <a:ext cx="837630" cy="37559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B48C08-536B-E9E2-375F-83F65271AC55}"/>
              </a:ext>
            </a:extLst>
          </p:cNvPr>
          <p:cNvSpPr txBox="1"/>
          <p:nvPr/>
        </p:nvSpPr>
        <p:spPr>
          <a:xfrm>
            <a:off x="2156529" y="5806148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971516-6CEB-A748-C3BA-9E881007EBEC}"/>
              </a:ext>
            </a:extLst>
          </p:cNvPr>
          <p:cNvSpPr txBox="1"/>
          <p:nvPr/>
        </p:nvSpPr>
        <p:spPr>
          <a:xfrm>
            <a:off x="2647487" y="2025180"/>
            <a:ext cx="6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5A623B-8501-AB4B-B18A-574EA650D061}"/>
              </a:ext>
            </a:extLst>
          </p:cNvPr>
          <p:cNvSpPr txBox="1"/>
          <p:nvPr/>
        </p:nvSpPr>
        <p:spPr>
          <a:xfrm>
            <a:off x="2632155" y="3463129"/>
            <a:ext cx="68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CB5BC5-07EB-17C6-9E22-84ED61E9207E}"/>
              </a:ext>
            </a:extLst>
          </p:cNvPr>
          <p:cNvSpPr txBox="1"/>
          <p:nvPr/>
        </p:nvSpPr>
        <p:spPr>
          <a:xfrm>
            <a:off x="2502216" y="4879318"/>
            <a:ext cx="98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.2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F7D5C4-3F0E-FCDD-29E1-DD141A7AD7DB}"/>
              </a:ext>
            </a:extLst>
          </p:cNvPr>
          <p:cNvSpPr txBox="1"/>
          <p:nvPr/>
        </p:nvSpPr>
        <p:spPr>
          <a:xfrm>
            <a:off x="9136255" y="4293841"/>
            <a:ext cx="132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DC913B96-4FD4-8A50-451E-A8BCF3714A6C}"/>
                  </a:ext>
                </a:extLst>
              </p:cNvPr>
              <p:cNvSpPr/>
              <p:nvPr/>
            </p:nvSpPr>
            <p:spPr>
              <a:xfrm>
                <a:off x="7636237" y="2273189"/>
                <a:ext cx="4209169" cy="114194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0.1⋅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+0.95⋅2.2=1.99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1.99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=0.87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(say)</a:t>
                </a:r>
              </a:p>
            </p:txBody>
          </p:sp>
        </mc:Choice>
        <mc:Fallback xmlns="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DC913B96-4FD4-8A50-451E-A8BCF3714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237" y="2273189"/>
                <a:ext cx="4209169" cy="114194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1614A4E-9B5D-BA72-AB11-7E7008789DD5}"/>
              </a:ext>
            </a:extLst>
          </p:cNvPr>
          <p:cNvSpPr txBox="1"/>
          <p:nvPr/>
        </p:nvSpPr>
        <p:spPr>
          <a:xfrm>
            <a:off x="6234183" y="3039980"/>
            <a:ext cx="631016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853DD-844F-AC25-4E59-89EFF32AF5C8}"/>
              </a:ext>
            </a:extLst>
          </p:cNvPr>
          <p:cNvSpPr txBox="1"/>
          <p:nvPr/>
        </p:nvSpPr>
        <p:spPr>
          <a:xfrm>
            <a:off x="6252315" y="4718772"/>
            <a:ext cx="839786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0.95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FB8E4-C4F2-1F0B-7D68-D2BA4ACFD657}"/>
              </a:ext>
            </a:extLst>
          </p:cNvPr>
          <p:cNvSpPr txBox="1"/>
          <p:nvPr/>
        </p:nvSpPr>
        <p:spPr>
          <a:xfrm>
            <a:off x="9443533" y="3802880"/>
            <a:ext cx="804362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0.87</a:t>
            </a:r>
          </a:p>
        </p:txBody>
      </p:sp>
    </p:spTree>
    <p:extLst>
      <p:ext uri="{BB962C8B-B14F-4D97-AF65-F5344CB8AC3E}">
        <p14:creationId xmlns:p14="http://schemas.microsoft.com/office/powerpoint/2010/main" val="39705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D0111-F3D6-DB71-BA06-826329A96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Network of Neurons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96E7C0A-B0B4-D325-D56D-5798496487AF}"/>
              </a:ext>
            </a:extLst>
          </p:cNvPr>
          <p:cNvGrpSpPr/>
          <p:nvPr/>
        </p:nvGrpSpPr>
        <p:grpSpPr>
          <a:xfrm>
            <a:off x="652085" y="1690688"/>
            <a:ext cx="5409229" cy="2919464"/>
            <a:chOff x="2156529" y="1975823"/>
            <a:chExt cx="8331954" cy="4231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FA23617B-EC29-DFC6-E939-1E33703D4177}"/>
                    </a:ext>
                  </a:extLst>
                </p:cNvPr>
                <p:cNvSpPr/>
                <p:nvPr/>
              </p:nvSpPr>
              <p:spPr>
                <a:xfrm>
                  <a:off x="5425562" y="2840667"/>
                  <a:ext cx="748497" cy="76117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FA23617B-EC29-DFC6-E939-1E33703D41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5562" y="2840667"/>
                  <a:ext cx="748497" cy="761177"/>
                </a:xfrm>
                <a:prstGeom prst="roundRect">
                  <a:avLst/>
                </a:prstGeom>
                <a:blipFill>
                  <a:blip r:embed="rId2"/>
                  <a:stretch>
                    <a:fillRect l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600229C5-ED0B-3B19-960A-6F547C5FCDAC}"/>
                    </a:ext>
                  </a:extLst>
                </p:cNvPr>
                <p:cNvSpPr/>
                <p:nvPr/>
              </p:nvSpPr>
              <p:spPr>
                <a:xfrm>
                  <a:off x="5425561" y="4576539"/>
                  <a:ext cx="748497" cy="761177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600229C5-ED0B-3B19-960A-6F547C5FCD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5561" y="4576539"/>
                  <a:ext cx="748497" cy="761177"/>
                </a:xfrm>
                <a:prstGeom prst="roundRect">
                  <a:avLst/>
                </a:prstGeom>
                <a:blipFill>
                  <a:blip r:embed="rId3"/>
                  <a:stretch>
                    <a:fillRect l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96BB9C2-7E54-2B6F-703E-996706D63530}"/>
                </a:ext>
              </a:extLst>
            </p:cNvPr>
            <p:cNvGrpSpPr/>
            <p:nvPr/>
          </p:nvGrpSpPr>
          <p:grpSpPr>
            <a:xfrm>
              <a:off x="3358376" y="2312017"/>
              <a:ext cx="1932807" cy="2873298"/>
              <a:chOff x="2523281" y="2526035"/>
              <a:chExt cx="2797582" cy="357030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BB66194-D94F-B9C2-67DF-FCB7CE47B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3281" y="2526035"/>
                <a:ext cx="2731625" cy="8074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689BDEB-0FC5-A481-B292-B765DAD956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3281" y="3659046"/>
                <a:ext cx="2731625" cy="71950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68925E1-2B6B-BB57-30BA-1DC082EE26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3281" y="3980984"/>
                <a:ext cx="2731625" cy="211535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B3E44E-253D-1516-7EAA-E477BCC8B1CB}"/>
                  </a:ext>
                </a:extLst>
              </p:cNvPr>
              <p:cNvSpPr txBox="1"/>
              <p:nvPr/>
            </p:nvSpPr>
            <p:spPr>
              <a:xfrm>
                <a:off x="3860782" y="2597941"/>
                <a:ext cx="1460081" cy="554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0.5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0FE29-A896-E0F1-D801-553BE84BACAC}"/>
                  </a:ext>
                </a:extLst>
              </p:cNvPr>
              <p:cNvSpPr txBox="1"/>
              <p:nvPr/>
            </p:nvSpPr>
            <p:spPr>
              <a:xfrm>
                <a:off x="4152431" y="3459216"/>
                <a:ext cx="981309" cy="554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B67DD8-55A6-4B7E-8885-E699534C4C82}"/>
                  </a:ext>
                </a:extLst>
              </p:cNvPr>
              <p:cNvSpPr txBox="1"/>
              <p:nvPr/>
            </p:nvSpPr>
            <p:spPr>
              <a:xfrm>
                <a:off x="3640981" y="4512325"/>
                <a:ext cx="981309" cy="554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-4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FF9AD7-1369-E8DF-C6C9-20C3951E810F}"/>
                </a:ext>
              </a:extLst>
            </p:cNvPr>
            <p:cNvGrpSpPr/>
            <p:nvPr/>
          </p:nvGrpSpPr>
          <p:grpSpPr>
            <a:xfrm>
              <a:off x="3327711" y="2287163"/>
              <a:ext cx="2579308" cy="3323140"/>
              <a:chOff x="2434511" y="255333"/>
              <a:chExt cx="3733340" cy="4129265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8450838-B87A-368B-C06E-6766C21C7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4511" y="255333"/>
                <a:ext cx="2820395" cy="3078178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7F95937-6540-412E-9E6F-4B935A280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8896" y="2138731"/>
                <a:ext cx="2776010" cy="1520314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29037A0-860C-B7AA-07AE-197DD0889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8896" y="3877251"/>
                <a:ext cx="2797582" cy="0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1A76CB-14D3-F817-5F2F-003C2499A373}"/>
                  </a:ext>
                </a:extLst>
              </p:cNvPr>
              <p:cNvSpPr txBox="1"/>
              <p:nvPr/>
            </p:nvSpPr>
            <p:spPr>
              <a:xfrm>
                <a:off x="4707770" y="2519679"/>
                <a:ext cx="1460081" cy="554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3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F7A3DE-13C3-5441-6812-860BF5BFB176}"/>
                  </a:ext>
                </a:extLst>
              </p:cNvPr>
              <p:cNvSpPr txBox="1"/>
              <p:nvPr/>
            </p:nvSpPr>
            <p:spPr>
              <a:xfrm>
                <a:off x="4090912" y="3150621"/>
                <a:ext cx="981309" cy="554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.2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B88A0D-CF09-616E-987F-CEA38E538E9A}"/>
                  </a:ext>
                </a:extLst>
              </p:cNvPr>
              <p:cNvSpPr txBox="1"/>
              <p:nvPr/>
            </p:nvSpPr>
            <p:spPr>
              <a:xfrm>
                <a:off x="4055782" y="3830245"/>
                <a:ext cx="981309" cy="5543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-.2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4BBD003-51DC-0662-4528-26F90D3228CC}"/>
                </a:ext>
              </a:extLst>
            </p:cNvPr>
            <p:cNvGrpSpPr/>
            <p:nvPr/>
          </p:nvGrpSpPr>
          <p:grpSpPr>
            <a:xfrm>
              <a:off x="6263781" y="3273550"/>
              <a:ext cx="2383497" cy="1752845"/>
              <a:chOff x="3743605" y="3596935"/>
              <a:chExt cx="2383497" cy="17528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491AE786-A6FB-DD24-8FCF-E448FEE5D264}"/>
                      </a:ext>
                    </a:extLst>
                  </p:cNvPr>
                  <p:cNvSpPr/>
                  <p:nvPr/>
                </p:nvSpPr>
                <p:spPr>
                  <a:xfrm>
                    <a:off x="5378605" y="3980985"/>
                    <a:ext cx="748497" cy="761177"/>
                  </a:xfrm>
                  <a:prstGeom prst="roundRect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200" b="0" dirty="0"/>
                  </a:p>
                </p:txBody>
              </p:sp>
            </mc:Choice>
            <mc:Fallback xmlns=""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491AE786-A6FB-DD24-8FCF-E448FEE5D2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8605" y="3980985"/>
                    <a:ext cx="748497" cy="761177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l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71AE395-8476-9795-F03F-C2A6B714C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4672" y="3596935"/>
                <a:ext cx="1543143" cy="64978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0975DF2-6D1A-31C2-B84F-8CA47A8755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3605" y="4565760"/>
                <a:ext cx="1544210" cy="78402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1FE894-94AF-42CE-9DF3-FB56DA28B18F}"/>
                  </a:ext>
                </a:extLst>
              </p:cNvPr>
              <p:cNvSpPr txBox="1"/>
              <p:nvPr/>
            </p:nvSpPr>
            <p:spPr>
              <a:xfrm>
                <a:off x="4515710" y="3649117"/>
                <a:ext cx="1008747" cy="446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</a:rPr>
                  <a:t>-1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7EEDC-C596-C9B8-2D07-31D28C2CE28D}"/>
                  </a:ext>
                </a:extLst>
              </p:cNvPr>
              <p:cNvSpPr txBox="1"/>
              <p:nvPr/>
            </p:nvSpPr>
            <p:spPr>
              <a:xfrm>
                <a:off x="4589955" y="4832955"/>
                <a:ext cx="903084" cy="446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/>
                    </a:solidFill>
                  </a:rPr>
                  <a:t>2.2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E63AF7-928A-EC35-88BB-E8A9A9F78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42795" y="4038188"/>
              <a:ext cx="622649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AB196F7-8E47-92FC-4623-C4707D17AF03}"/>
                </a:ext>
              </a:extLst>
            </p:cNvPr>
            <p:cNvSpPr/>
            <p:nvPr/>
          </p:nvSpPr>
          <p:spPr>
            <a:xfrm>
              <a:off x="2430773" y="1975823"/>
              <a:ext cx="837630" cy="375590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ABA80D-9F25-06BA-636D-9453E25B363D}"/>
                </a:ext>
              </a:extLst>
            </p:cNvPr>
            <p:cNvSpPr txBox="1"/>
            <p:nvPr/>
          </p:nvSpPr>
          <p:spPr>
            <a:xfrm>
              <a:off x="2156529" y="5806148"/>
              <a:ext cx="1326995" cy="401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Inputs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28E924-56A5-4659-6467-D92E7B4C64FA}"/>
                </a:ext>
              </a:extLst>
            </p:cNvPr>
            <p:cNvSpPr txBox="1"/>
            <p:nvPr/>
          </p:nvSpPr>
          <p:spPr>
            <a:xfrm>
              <a:off x="2647487" y="2025179"/>
              <a:ext cx="680225" cy="669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966C93-EC4E-A091-7BF9-144DE7D44EF2}"/>
                </a:ext>
              </a:extLst>
            </p:cNvPr>
            <p:cNvSpPr txBox="1"/>
            <p:nvPr/>
          </p:nvSpPr>
          <p:spPr>
            <a:xfrm>
              <a:off x="2632154" y="3463129"/>
              <a:ext cx="680225" cy="669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546F26-196B-053D-22F4-64365EDF8E41}"/>
                </a:ext>
              </a:extLst>
            </p:cNvPr>
            <p:cNvSpPr txBox="1"/>
            <p:nvPr/>
          </p:nvSpPr>
          <p:spPr>
            <a:xfrm>
              <a:off x="2502216" y="4879319"/>
              <a:ext cx="981308" cy="669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.2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C23D50-D095-DA5B-AA06-6568AD142FFE}"/>
                </a:ext>
              </a:extLst>
            </p:cNvPr>
            <p:cNvSpPr txBox="1"/>
            <p:nvPr/>
          </p:nvSpPr>
          <p:spPr>
            <a:xfrm>
              <a:off x="9136255" y="4293842"/>
              <a:ext cx="1326995" cy="401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Output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039D6F-F3BF-6277-4BC5-5CC2EBCB0578}"/>
                </a:ext>
              </a:extLst>
            </p:cNvPr>
            <p:cNvSpPr txBox="1"/>
            <p:nvPr/>
          </p:nvSpPr>
          <p:spPr>
            <a:xfrm>
              <a:off x="6234183" y="3039980"/>
              <a:ext cx="801702" cy="542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C58F60-78A6-70F6-7E27-01285E10BA65}"/>
                </a:ext>
              </a:extLst>
            </p:cNvPr>
            <p:cNvSpPr txBox="1"/>
            <p:nvPr/>
          </p:nvSpPr>
          <p:spPr>
            <a:xfrm>
              <a:off x="6252315" y="4718772"/>
              <a:ext cx="966001" cy="542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0.95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201EEE-8C86-40A6-BA68-B951BADC6E2F}"/>
                </a:ext>
              </a:extLst>
            </p:cNvPr>
            <p:cNvSpPr txBox="1"/>
            <p:nvPr/>
          </p:nvSpPr>
          <p:spPr>
            <a:xfrm>
              <a:off x="9443532" y="3802880"/>
              <a:ext cx="1044951" cy="54295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0.87</a:t>
              </a:r>
            </a:p>
          </p:txBody>
        </p:sp>
      </p:grpSp>
      <p:pic>
        <p:nvPicPr>
          <p:cNvPr id="5122" name="Picture 2" descr="Nerve cells (neurons) | MS Trust">
            <a:extLst>
              <a:ext uri="{FF2B5EF4-FFF2-40B4-BE49-F238E27FC236}">
                <a16:creationId xmlns:a16="http://schemas.microsoft.com/office/drawing/2014/main" id="{0DDD56FD-6312-A0C2-9BCD-6E6A30E3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1591" flipV="1">
            <a:off x="4950581" y="4112461"/>
            <a:ext cx="3724031" cy="19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Nerve cells (neurons) | MS Trust">
            <a:extLst>
              <a:ext uri="{FF2B5EF4-FFF2-40B4-BE49-F238E27FC236}">
                <a16:creationId xmlns:a16="http://schemas.microsoft.com/office/drawing/2014/main" id="{2B54FF77-172D-70D8-B258-87D57863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9392">
            <a:off x="5009292" y="4751796"/>
            <a:ext cx="3724031" cy="19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Nerve cells (neurons) | MS Trust">
            <a:extLst>
              <a:ext uri="{FF2B5EF4-FFF2-40B4-BE49-F238E27FC236}">
                <a16:creationId xmlns:a16="http://schemas.microsoft.com/office/drawing/2014/main" id="{72337CB7-B59C-6041-F720-3F65C326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20744">
            <a:off x="7451442" y="4009991"/>
            <a:ext cx="3724031" cy="19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168721D-40EA-4074-3649-B199021F4C52}"/>
              </a:ext>
            </a:extLst>
          </p:cNvPr>
          <p:cNvGrpSpPr/>
          <p:nvPr/>
        </p:nvGrpSpPr>
        <p:grpSpPr>
          <a:xfrm>
            <a:off x="4873814" y="4518510"/>
            <a:ext cx="543803" cy="2211401"/>
            <a:chOff x="3034208" y="3484870"/>
            <a:chExt cx="861505" cy="2997013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56C4EF8-8958-75D1-0DA4-67C9AA14F380}"/>
                </a:ext>
              </a:extLst>
            </p:cNvPr>
            <p:cNvSpPr/>
            <p:nvPr/>
          </p:nvSpPr>
          <p:spPr>
            <a:xfrm>
              <a:off x="3212251" y="3484870"/>
              <a:ext cx="543802" cy="259112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FEAFF3-A4AF-5086-BD86-4A82D5469D57}"/>
                </a:ext>
              </a:extLst>
            </p:cNvPr>
            <p:cNvSpPr txBox="1"/>
            <p:nvPr/>
          </p:nvSpPr>
          <p:spPr>
            <a:xfrm>
              <a:off x="3034208" y="6127335"/>
              <a:ext cx="861505" cy="354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Inputs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A6BCD6F-0993-8B67-25DE-A8ADF2B7EE85}"/>
                </a:ext>
              </a:extLst>
            </p:cNvPr>
            <p:cNvSpPr txBox="1"/>
            <p:nvPr/>
          </p:nvSpPr>
          <p:spPr>
            <a:xfrm>
              <a:off x="3352946" y="3518919"/>
              <a:ext cx="441612" cy="50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724A3B-1B26-2426-6D7E-B81A385B1D05}"/>
                </a:ext>
              </a:extLst>
            </p:cNvPr>
            <p:cNvSpPr txBox="1"/>
            <p:nvPr/>
          </p:nvSpPr>
          <p:spPr>
            <a:xfrm>
              <a:off x="3342990" y="4510932"/>
              <a:ext cx="441612" cy="50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42661B-FF72-9C44-E58C-928129A6F37E}"/>
                </a:ext>
              </a:extLst>
            </p:cNvPr>
            <p:cNvSpPr txBox="1"/>
            <p:nvPr/>
          </p:nvSpPr>
          <p:spPr>
            <a:xfrm>
              <a:off x="3258634" y="5487935"/>
              <a:ext cx="637079" cy="50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.2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68CE074-5BD2-C632-7DBE-D5DC0C4F9007}"/>
              </a:ext>
            </a:extLst>
          </p:cNvPr>
          <p:cNvSpPr txBox="1"/>
          <p:nvPr/>
        </p:nvSpPr>
        <p:spPr>
          <a:xfrm>
            <a:off x="8152638" y="4518510"/>
            <a:ext cx="520477" cy="3745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1C6B3F-E22D-35BB-DF7E-FE85E90BA7EF}"/>
              </a:ext>
            </a:extLst>
          </p:cNvPr>
          <p:cNvSpPr txBox="1"/>
          <p:nvPr/>
        </p:nvSpPr>
        <p:spPr>
          <a:xfrm>
            <a:off x="8412876" y="5710041"/>
            <a:ext cx="627142" cy="3745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0.95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93CE128-1B61-3B64-1232-C1909BA370C7}"/>
              </a:ext>
            </a:extLst>
          </p:cNvPr>
          <p:cNvGrpSpPr/>
          <p:nvPr/>
        </p:nvGrpSpPr>
        <p:grpSpPr>
          <a:xfrm>
            <a:off x="10896702" y="4610152"/>
            <a:ext cx="877887" cy="615704"/>
            <a:chOff x="10896702" y="4610152"/>
            <a:chExt cx="877887" cy="61570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1C756F-DB5A-DBDB-5CFE-81D0B134342B}"/>
                </a:ext>
              </a:extLst>
            </p:cNvPr>
            <p:cNvSpPr txBox="1"/>
            <p:nvPr/>
          </p:nvSpPr>
          <p:spPr>
            <a:xfrm>
              <a:off x="10896702" y="4948857"/>
              <a:ext cx="861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Output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8B86F8-D400-2B2D-2B43-BCA79F73A794}"/>
                </a:ext>
              </a:extLst>
            </p:cNvPr>
            <p:cNvSpPr txBox="1"/>
            <p:nvPr/>
          </p:nvSpPr>
          <p:spPr>
            <a:xfrm>
              <a:off x="11096191" y="4610152"/>
              <a:ext cx="678398" cy="37457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0.87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78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DEFB-D1F4-55B1-3D1B-485157AA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(Feed-Forward) Neural Networks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15768C-6028-B28B-072D-00E5FD1DF94B}"/>
              </a:ext>
            </a:extLst>
          </p:cNvPr>
          <p:cNvSpPr/>
          <p:nvPr/>
        </p:nvSpPr>
        <p:spPr>
          <a:xfrm>
            <a:off x="1033294" y="2193770"/>
            <a:ext cx="364185" cy="31092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3B79B-1C38-4580-8361-EE06735FF652}"/>
              </a:ext>
            </a:extLst>
          </p:cNvPr>
          <p:cNvSpPr txBox="1"/>
          <p:nvPr/>
        </p:nvSpPr>
        <p:spPr>
          <a:xfrm>
            <a:off x="551888" y="5436816"/>
            <a:ext cx="13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17E0C-990C-A489-CCC4-74A49E475AF3}"/>
              </a:ext>
            </a:extLst>
          </p:cNvPr>
          <p:cNvSpPr txBox="1"/>
          <p:nvPr/>
        </p:nvSpPr>
        <p:spPr>
          <a:xfrm>
            <a:off x="2239790" y="5436815"/>
            <a:ext cx="1326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“hidden”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CF820-9DD4-1147-D458-E3BD02A49DC3}"/>
              </a:ext>
            </a:extLst>
          </p:cNvPr>
          <p:cNvSpPr txBox="1"/>
          <p:nvPr/>
        </p:nvSpPr>
        <p:spPr>
          <a:xfrm>
            <a:off x="3853546" y="5781641"/>
            <a:ext cx="1978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Second “hidden”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4E6F8-A913-9454-DFB4-9839F5E41D54}"/>
              </a:ext>
            </a:extLst>
          </p:cNvPr>
          <p:cNvSpPr txBox="1"/>
          <p:nvPr/>
        </p:nvSpPr>
        <p:spPr>
          <a:xfrm>
            <a:off x="6747534" y="5806146"/>
            <a:ext cx="1326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Etc.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5359A8-42B9-1D7E-DEA3-E144B11DAF84}"/>
              </a:ext>
            </a:extLst>
          </p:cNvPr>
          <p:cNvSpPr/>
          <p:nvPr/>
        </p:nvSpPr>
        <p:spPr>
          <a:xfrm>
            <a:off x="10508211" y="3429000"/>
            <a:ext cx="364185" cy="4616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CD4F0-6CDC-9C85-424E-54E88948757D}"/>
              </a:ext>
            </a:extLst>
          </p:cNvPr>
          <p:cNvSpPr txBox="1"/>
          <p:nvPr/>
        </p:nvSpPr>
        <p:spPr>
          <a:xfrm>
            <a:off x="9883649" y="3934366"/>
            <a:ext cx="1613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Output(s)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37A303-51F5-D02B-60F9-21D1BA43C402}"/>
              </a:ext>
            </a:extLst>
          </p:cNvPr>
          <p:cNvGrpSpPr/>
          <p:nvPr/>
        </p:nvGrpSpPr>
        <p:grpSpPr>
          <a:xfrm>
            <a:off x="2792566" y="2415396"/>
            <a:ext cx="485472" cy="2648186"/>
            <a:chOff x="2792566" y="2415396"/>
            <a:chExt cx="485472" cy="2648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33929290-EB22-FA80-6F5C-1C22FD881B3C}"/>
                    </a:ext>
                  </a:extLst>
                </p:cNvPr>
                <p:cNvSpPr/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33929290-EB22-FA80-6F5C-1C22FD881B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  <a:blipFill>
                  <a:blip r:embed="rId3"/>
                  <a:stretch>
                    <a:fillRect l="-75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4C85C7F0-EF6D-523D-C584-BDD8C7AF9956}"/>
                    </a:ext>
                  </a:extLst>
                </p:cNvPr>
                <p:cNvSpPr/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4C85C7F0-EF6D-523D-C584-BDD8C7AF99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  <a:blipFill>
                  <a:blip r:embed="rId4"/>
                  <a:stretch>
                    <a:fillRect l="-7500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9AFCE70-C259-ACFD-2C1A-A302004BDA1F}"/>
                    </a:ext>
                  </a:extLst>
                </p:cNvPr>
                <p:cNvSpPr/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9AFCE70-C259-ACFD-2C1A-A302004BDA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  <a:blipFill>
                  <a:blip r:embed="rId5"/>
                  <a:stretch>
                    <a:fillRect l="-75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D81ABD65-6DB5-FF88-A886-71ED63AEDE06}"/>
                    </a:ext>
                  </a:extLst>
                </p:cNvPr>
                <p:cNvSpPr/>
                <p:nvPr/>
              </p:nvSpPr>
              <p:spPr>
                <a:xfrm>
                  <a:off x="2792566" y="4575912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D81ABD65-6DB5-FF88-A886-71ED63AEDE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6" y="4575912"/>
                  <a:ext cx="485471" cy="487670"/>
                </a:xfrm>
                <a:prstGeom prst="roundRect">
                  <a:avLst/>
                </a:prstGeom>
                <a:blipFill>
                  <a:blip r:embed="rId6"/>
                  <a:stretch>
                    <a:fillRect l="-750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DCEB90-F7C6-9697-444D-2A7E208F7C81}"/>
              </a:ext>
            </a:extLst>
          </p:cNvPr>
          <p:cNvGrpSpPr/>
          <p:nvPr/>
        </p:nvGrpSpPr>
        <p:grpSpPr>
          <a:xfrm>
            <a:off x="4600075" y="1539563"/>
            <a:ext cx="485472" cy="4078848"/>
            <a:chOff x="4600075" y="1539563"/>
            <a:chExt cx="485472" cy="4078848"/>
          </a:xfrm>
          <a:solidFill>
            <a:srgbClr val="7030A0"/>
          </a:solidFill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3485833-F5B0-DE46-6067-3DCCE94C46C4}"/>
                </a:ext>
              </a:extLst>
            </p:cNvPr>
            <p:cNvGrpSpPr/>
            <p:nvPr/>
          </p:nvGrpSpPr>
          <p:grpSpPr>
            <a:xfrm>
              <a:off x="4600075" y="1539563"/>
              <a:ext cx="485472" cy="2648186"/>
              <a:chOff x="2792566" y="2415396"/>
              <a:chExt cx="485472" cy="2648186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6BB44DA6-01DE-6514-A9F1-A9EBA335AA44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200" b="0" dirty="0"/>
                  </a:p>
                </p:txBody>
              </p:sp>
            </mc:Choice>
            <mc:Fallback xmlns="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6BB44DA6-01DE-6514-A9F1-A9EBA335AA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l="-7500" b="-24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FD55A8EB-04B9-04A0-E1B8-90E0E89405C2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200" b="0" dirty="0"/>
                  </a:p>
                </p:txBody>
              </p:sp>
            </mc:Choice>
            <mc:Fallback xmlns=""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FD55A8EB-04B9-04A0-E1B8-90E0E89405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l="-750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699AB6D0-BEEC-48AD-E26F-B0AFC1CDAEE6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200" b="0" dirty="0"/>
                  </a:p>
                </p:txBody>
              </p:sp>
            </mc:Choice>
            <mc:Fallback xmlns=""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699AB6D0-BEEC-48AD-E26F-B0AFC1CDAE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 l="-750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00B242E9-3020-6E7C-1B24-29790CC56A35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200" b="0" dirty="0"/>
                  </a:p>
                </p:txBody>
              </p:sp>
            </mc:Choice>
            <mc:Fallback xmlns=""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00B242E9-3020-6E7C-1B24-29790CC56A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 l="-7500" b="-24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8767B3B-BE27-150E-72D2-F72952AB6F3F}"/>
                    </a:ext>
                  </a:extLst>
                </p:cNvPr>
                <p:cNvSpPr/>
                <p:nvPr/>
              </p:nvSpPr>
              <p:spPr>
                <a:xfrm>
                  <a:off x="4600075" y="4406033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68767B3B-BE27-150E-72D2-F72952AB6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075" y="4406033"/>
                  <a:ext cx="485471" cy="487670"/>
                </a:xfrm>
                <a:prstGeom prst="roundRect">
                  <a:avLst/>
                </a:prstGeom>
                <a:blipFill>
                  <a:blip r:embed="rId11"/>
                  <a:stretch>
                    <a:fillRect l="-75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58877E02-DB76-3695-797E-AFF36AAB314E}"/>
                    </a:ext>
                  </a:extLst>
                </p:cNvPr>
                <p:cNvSpPr/>
                <p:nvPr/>
              </p:nvSpPr>
              <p:spPr>
                <a:xfrm>
                  <a:off x="4600075" y="5130741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58877E02-DB76-3695-797E-AFF36AAB31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075" y="5130741"/>
                  <a:ext cx="485471" cy="487670"/>
                </a:xfrm>
                <a:prstGeom prst="roundRect">
                  <a:avLst/>
                </a:prstGeom>
                <a:blipFill>
                  <a:blip r:embed="rId12"/>
                  <a:stretch>
                    <a:fillRect l="-7500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27275C-2C7A-A314-8E0F-A163D84EA815}"/>
              </a:ext>
            </a:extLst>
          </p:cNvPr>
          <p:cNvGrpSpPr/>
          <p:nvPr/>
        </p:nvGrpSpPr>
        <p:grpSpPr>
          <a:xfrm>
            <a:off x="6195582" y="2732239"/>
            <a:ext cx="485471" cy="1930282"/>
            <a:chOff x="2792567" y="2415396"/>
            <a:chExt cx="485471" cy="1930282"/>
          </a:xfrm>
          <a:solidFill>
            <a:srgbClr val="C00000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873C52F5-B98F-88A2-9055-E497D69BCFAA}"/>
                    </a:ext>
                  </a:extLst>
                </p:cNvPr>
                <p:cNvSpPr/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873C52F5-B98F-88A2-9055-E497D69BC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  <a:blipFill>
                  <a:blip r:embed="rId13"/>
                  <a:stretch>
                    <a:fillRect l="-100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0076D01C-D1DF-7865-1194-C28D5E132C4D}"/>
                    </a:ext>
                  </a:extLst>
                </p:cNvPr>
                <p:cNvSpPr/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0076D01C-D1DF-7865-1194-C28D5E132C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  <a:blipFill>
                  <a:blip r:embed="rId14"/>
                  <a:stretch>
                    <a:fillRect l="-10000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B722E7C7-BA38-2CAC-C81A-650C63B4E683}"/>
                    </a:ext>
                  </a:extLst>
                </p:cNvPr>
                <p:cNvSpPr/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B722E7C7-BA38-2CAC-C81A-650C63B4E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  <a:blipFill>
                  <a:blip r:embed="rId15"/>
                  <a:stretch>
                    <a:fillRect l="-100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6648E2-CBFD-B8C7-2DD3-45EC86276E94}"/>
              </a:ext>
            </a:extLst>
          </p:cNvPr>
          <p:cNvGrpSpPr/>
          <p:nvPr/>
        </p:nvGrpSpPr>
        <p:grpSpPr>
          <a:xfrm>
            <a:off x="7311406" y="2335739"/>
            <a:ext cx="485472" cy="2648186"/>
            <a:chOff x="2792566" y="2415396"/>
            <a:chExt cx="485472" cy="2648186"/>
          </a:xfrm>
          <a:solidFill>
            <a:schemeClr val="accent2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7A5671B9-A016-BCBB-6734-4FC7AFDF6534}"/>
                    </a:ext>
                  </a:extLst>
                </p:cNvPr>
                <p:cNvSpPr/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7A5671B9-A016-BCBB-6734-4FC7AFDF65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  <a:blipFill>
                  <a:blip r:embed="rId16"/>
                  <a:stretch>
                    <a:fillRect l="-100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0E6676B1-2242-4CF2-D65A-3C7EF3E2CFB7}"/>
                    </a:ext>
                  </a:extLst>
                </p:cNvPr>
                <p:cNvSpPr/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0E6676B1-2242-4CF2-D65A-3C7EF3E2CF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  <a:blipFill>
                  <a:blip r:embed="rId17"/>
                  <a:stretch>
                    <a:fillRect l="-100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7B2D8C44-F7FF-E085-73A8-F88F88DB83EF}"/>
                    </a:ext>
                  </a:extLst>
                </p:cNvPr>
                <p:cNvSpPr/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7B2D8C44-F7FF-E085-73A8-F88F88DB83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  <a:blipFill>
                  <a:blip r:embed="rId18"/>
                  <a:stretch>
                    <a:fillRect l="-10000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87D5205-93CA-73B3-BC2B-4843ACC041C1}"/>
                    </a:ext>
                  </a:extLst>
                </p:cNvPr>
                <p:cNvSpPr/>
                <p:nvPr/>
              </p:nvSpPr>
              <p:spPr>
                <a:xfrm>
                  <a:off x="2792566" y="4575912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387D5205-93CA-73B3-BC2B-4843ACC041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6" y="4575912"/>
                  <a:ext cx="485471" cy="487670"/>
                </a:xfrm>
                <a:prstGeom prst="roundRect">
                  <a:avLst/>
                </a:prstGeom>
                <a:blipFill>
                  <a:blip r:embed="rId19"/>
                  <a:stretch>
                    <a:fillRect l="-10000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6DAF44-A330-4D0C-C83C-7B4048DC043A}"/>
              </a:ext>
            </a:extLst>
          </p:cNvPr>
          <p:cNvGrpSpPr/>
          <p:nvPr/>
        </p:nvGrpSpPr>
        <p:grpSpPr>
          <a:xfrm>
            <a:off x="8428493" y="1588350"/>
            <a:ext cx="485472" cy="4078848"/>
            <a:chOff x="4600075" y="1539563"/>
            <a:chExt cx="485472" cy="4078848"/>
          </a:xfrm>
          <a:solidFill>
            <a:schemeClr val="accent4"/>
          </a:solidFill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20BEF6D-CD5B-89C5-6825-E2B24EBC426C}"/>
                </a:ext>
              </a:extLst>
            </p:cNvPr>
            <p:cNvGrpSpPr/>
            <p:nvPr/>
          </p:nvGrpSpPr>
          <p:grpSpPr>
            <a:xfrm>
              <a:off x="4600075" y="1539563"/>
              <a:ext cx="485472" cy="2648186"/>
              <a:chOff x="2792566" y="2415396"/>
              <a:chExt cx="485472" cy="2648186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ounded Rectangle 42">
                    <a:extLst>
                      <a:ext uri="{FF2B5EF4-FFF2-40B4-BE49-F238E27FC236}">
                        <a16:creationId xmlns:a16="http://schemas.microsoft.com/office/drawing/2014/main" id="{9E8C58ED-D56F-C203-44AF-DC758CE98674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200" b="0" dirty="0"/>
                  </a:p>
                </p:txBody>
              </p:sp>
            </mc:Choice>
            <mc:Fallback xmlns="">
              <p:sp>
                <p:nvSpPr>
                  <p:cNvPr id="43" name="Rounded Rectangle 42">
                    <a:extLst>
                      <a:ext uri="{FF2B5EF4-FFF2-40B4-BE49-F238E27FC236}">
                        <a16:creationId xmlns:a16="http://schemas.microsoft.com/office/drawing/2014/main" id="{9E8C58ED-D56F-C203-44AF-DC758CE986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 l="-10000" b="-24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EBA1CA5D-E550-D1DD-4983-090F0C7944D2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200" b="0" dirty="0"/>
                  </a:p>
                </p:txBody>
              </p:sp>
            </mc:Choice>
            <mc:Fallback xmlns=""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EBA1CA5D-E550-D1DD-4983-090F0C7944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21"/>
                    <a:stretch>
                      <a:fillRect l="-1000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896A0D6C-76E3-E28F-002E-E7ED4FBE96DD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200" b="0" dirty="0"/>
                  </a:p>
                </p:txBody>
              </p:sp>
            </mc:Choice>
            <mc:Fallback xmlns=""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896A0D6C-76E3-E28F-002E-E7ED4FBE96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22"/>
                    <a:stretch>
                      <a:fillRect l="-10000" b="-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812969F3-505A-7D5C-5391-E6F042D2F590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200" b="0" dirty="0"/>
                  </a:p>
                </p:txBody>
              </p:sp>
            </mc:Choice>
            <mc:Fallback xmlns=""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812969F3-505A-7D5C-5391-E6F042D2F5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23"/>
                    <a:stretch>
                      <a:fillRect l="-10000" b="-24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C3A3D67D-17D3-392C-A8F4-A27AB82C973C}"/>
                    </a:ext>
                  </a:extLst>
                </p:cNvPr>
                <p:cNvSpPr/>
                <p:nvPr/>
              </p:nvSpPr>
              <p:spPr>
                <a:xfrm>
                  <a:off x="4600075" y="4406033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C3A3D67D-17D3-392C-A8F4-A27AB82C97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075" y="4406033"/>
                  <a:ext cx="485471" cy="487670"/>
                </a:xfrm>
                <a:prstGeom prst="roundRect">
                  <a:avLst/>
                </a:prstGeom>
                <a:blipFill>
                  <a:blip r:embed="rId24"/>
                  <a:stretch>
                    <a:fillRect l="-100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BEA93164-4537-1B6B-CA42-3D45B5DE929A}"/>
                    </a:ext>
                  </a:extLst>
                </p:cNvPr>
                <p:cNvSpPr/>
                <p:nvPr/>
              </p:nvSpPr>
              <p:spPr>
                <a:xfrm>
                  <a:off x="4600075" y="5130741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BEA93164-4537-1B6B-CA42-3D45B5DE92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075" y="5130741"/>
                  <a:ext cx="485471" cy="487670"/>
                </a:xfrm>
                <a:prstGeom prst="roundRect">
                  <a:avLst/>
                </a:prstGeom>
                <a:blipFill>
                  <a:blip r:embed="rId25"/>
                  <a:stretch>
                    <a:fillRect l="-100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825850C-9292-CB07-DA97-AB5992D6F663}"/>
              </a:ext>
            </a:extLst>
          </p:cNvPr>
          <p:cNvGrpSpPr/>
          <p:nvPr/>
        </p:nvGrpSpPr>
        <p:grpSpPr>
          <a:xfrm>
            <a:off x="1397475" y="2508106"/>
            <a:ext cx="1401163" cy="2541875"/>
            <a:chOff x="1397475" y="2508106"/>
            <a:chExt cx="1401163" cy="254187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2256799-4C50-CFD1-6AFC-CC357FB5BB33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1397479" y="2508106"/>
              <a:ext cx="1395088" cy="151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DE6426A-094A-0CC3-3540-2692549D2E00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1397479" y="2659231"/>
              <a:ext cx="1395088" cy="452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5B70C96-7C7E-2595-E199-04B47E6864BA}"/>
                </a:ext>
              </a:extLst>
            </p:cNvPr>
            <p:cNvCxnSpPr>
              <a:cxnSpLocks/>
              <a:stCxn id="4" idx="3"/>
              <a:endCxn id="12" idx="1"/>
            </p:cNvCxnSpPr>
            <p:nvPr/>
          </p:nvCxnSpPr>
          <p:spPr>
            <a:xfrm flipV="1">
              <a:off x="1397479" y="2659231"/>
              <a:ext cx="1395088" cy="10891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3A255CE-333C-A48D-5064-2DC961B014AF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1397479" y="2659231"/>
              <a:ext cx="1395088" cy="1686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9D2E1B-5EE9-7B76-59CD-30B3BA47D6D0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1397479" y="2659231"/>
              <a:ext cx="1395088" cy="23246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D68A164-F8BF-5805-1D0F-AF175FCBA69B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1397479" y="4819747"/>
              <a:ext cx="1395087" cy="164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E8C97F7-2F99-0752-2D22-8B175C87757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397478" y="4374005"/>
              <a:ext cx="1395088" cy="4457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B2065FF-49AD-F5FA-EF99-30867437FD70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1397479" y="3748418"/>
              <a:ext cx="1395087" cy="10713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01657C-2E71-72DB-C04E-1E35AE809C9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397477" y="3133300"/>
              <a:ext cx="1395089" cy="1686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6D35CB4-1402-941F-B9F8-B0844761DFD7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397476" y="2538587"/>
              <a:ext cx="1395090" cy="2281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7733433-2F1C-BB5C-38AE-DD0BE32632A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397479" y="3748418"/>
              <a:ext cx="1395086" cy="366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00F541D-2BAF-34CD-1753-3EE627C0BF00}"/>
                </a:ext>
              </a:extLst>
            </p:cNvPr>
            <p:cNvCxnSpPr>
              <a:cxnSpLocks/>
            </p:cNvCxnSpPr>
            <p:nvPr/>
          </p:nvCxnSpPr>
          <p:spPr>
            <a:xfrm>
              <a:off x="1397475" y="2516844"/>
              <a:ext cx="1395090" cy="159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F4FC4D5-7AB4-8055-E3CC-14E7BA113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475" y="4114454"/>
              <a:ext cx="1395090" cy="9355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98DF67B-17B1-0ABE-405C-92986CEBC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475" y="4114454"/>
              <a:ext cx="1395090" cy="2219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0F7AB1F-F574-A696-335B-400A35A954AC}"/>
                </a:ext>
              </a:extLst>
            </p:cNvPr>
            <p:cNvCxnSpPr>
              <a:cxnSpLocks/>
            </p:cNvCxnSpPr>
            <p:nvPr/>
          </p:nvCxnSpPr>
          <p:spPr>
            <a:xfrm>
              <a:off x="1397475" y="3104973"/>
              <a:ext cx="1395090" cy="10094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3C6B2ED-7C30-5528-8357-B8CE9126B44C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1397479" y="3372422"/>
              <a:ext cx="1401159" cy="375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B8907CF-EC62-C14B-72AE-EA9B7F5D5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0969" y="3372422"/>
              <a:ext cx="1367669" cy="1649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C01E239-F3C1-3D23-1FBC-0634BCB0F1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0969" y="3372422"/>
              <a:ext cx="1367669" cy="10336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B13BB9-C86F-82B4-3A95-5D21EB99F9E7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9" y="2537941"/>
              <a:ext cx="1367669" cy="8344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91511B5-7B38-48CF-4D0D-55639A266543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9" y="3067244"/>
              <a:ext cx="1367669" cy="3051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72408C5-BE1E-D3C9-49A0-A8026D85277D}"/>
              </a:ext>
            </a:extLst>
          </p:cNvPr>
          <p:cNvGrpSpPr/>
          <p:nvPr/>
        </p:nvGrpSpPr>
        <p:grpSpPr>
          <a:xfrm>
            <a:off x="3247506" y="1749606"/>
            <a:ext cx="1352570" cy="3624970"/>
            <a:chOff x="3247506" y="1749606"/>
            <a:chExt cx="1352570" cy="3624970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D188569-6572-EACC-02F9-E53D03CEFB4A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3278038" y="1749606"/>
              <a:ext cx="1322037" cy="909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85F274-2EDC-4ED0-7C97-0DCF8B649816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3278038" y="1749606"/>
              <a:ext cx="1322037" cy="1634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865EF2C-1E63-4372-DAA4-442809D377C7}"/>
                </a:ext>
              </a:extLst>
            </p:cNvPr>
            <p:cNvCxnSpPr>
              <a:cxnSpLocks/>
              <a:stCxn id="14" idx="3"/>
              <a:endCxn id="19" idx="1"/>
            </p:cNvCxnSpPr>
            <p:nvPr/>
          </p:nvCxnSpPr>
          <p:spPr>
            <a:xfrm flipV="1">
              <a:off x="3278038" y="1783398"/>
              <a:ext cx="1322038" cy="23184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4352D31-C5DD-B386-97A9-01F4C370B6B4}"/>
                </a:ext>
              </a:extLst>
            </p:cNvPr>
            <p:cNvCxnSpPr>
              <a:cxnSpLocks/>
              <a:stCxn id="15" idx="3"/>
              <a:endCxn id="19" idx="1"/>
            </p:cNvCxnSpPr>
            <p:nvPr/>
          </p:nvCxnSpPr>
          <p:spPr>
            <a:xfrm flipV="1">
              <a:off x="3278037" y="1783398"/>
              <a:ext cx="1322039" cy="30363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A7E41E-52B7-A122-1F08-4CD8A18068CD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2703536"/>
              <a:ext cx="1288411" cy="1888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0BCBE72-4A3C-FC3E-0FBC-7B5283BB5AE6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3428244"/>
              <a:ext cx="1288411" cy="1163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EAE494D-40FA-7866-DB8A-7E39890D9E49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4146148"/>
              <a:ext cx="1288411" cy="445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B720744-E0A1-9269-7965-141C3EC7D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279" y="4591891"/>
              <a:ext cx="1288412" cy="272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FB665D8-3406-8CE7-9989-E891558E49F8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3258394" y="2693023"/>
              <a:ext cx="1341681" cy="26815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30251E3-7474-5BE8-8F69-649362DC20F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3258394" y="3417731"/>
              <a:ext cx="1341681" cy="19568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9584E80-29F7-6868-151A-B0D682AD4506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3258394" y="4135635"/>
              <a:ext cx="1341681" cy="12389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0401A2D-CEF6-CB0B-B178-5DC8D6BA6941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3258393" y="4853539"/>
              <a:ext cx="1341682" cy="521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206FB8D-1669-04AE-BDE7-80D49AF065EA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3247509" y="2671252"/>
              <a:ext cx="1352566" cy="12726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79BB2E3-4CAF-CE7F-A185-48E34CDC3E01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3247509" y="3395960"/>
              <a:ext cx="1352566" cy="547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ED8D647-BEFC-D11D-C383-DCA801511AA8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3247509" y="3943914"/>
              <a:ext cx="1352566" cy="169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6F78136-640B-996B-8FF8-CF1B5677C0FB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3247508" y="3943914"/>
              <a:ext cx="1352567" cy="887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1BAA09E-3831-8CBA-C252-082591A0F4B5}"/>
                </a:ext>
              </a:extLst>
            </p:cNvPr>
            <p:cNvCxnSpPr>
              <a:cxnSpLocks/>
            </p:cNvCxnSpPr>
            <p:nvPr/>
          </p:nvCxnSpPr>
          <p:spPr>
            <a:xfrm>
              <a:off x="3247507" y="2716459"/>
              <a:ext cx="1352569" cy="487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8601471-AAF7-E13F-4CEF-659657589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7" y="3204238"/>
              <a:ext cx="1352569" cy="2369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E596F1F-327C-3244-0B9E-C85A1C2371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7" y="3204238"/>
              <a:ext cx="1352569" cy="9548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C3C3E57-14A4-0D63-D528-331E77C4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6" y="3204238"/>
              <a:ext cx="1352570" cy="16727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83286AC-2047-0464-A4F5-7AEFBABDA4E3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280164" y="2508106"/>
              <a:ext cx="1319912" cy="164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E7F6C96-6C10-118B-CB30-1FF219F7B270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280164" y="2508106"/>
              <a:ext cx="1319912" cy="8895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5C4E6D7-C8E0-3FA5-E2FB-EAAC7CE1820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280164" y="2508106"/>
              <a:ext cx="1319912" cy="1607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86F876F-3C14-901B-419E-81BF12278050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3280163" y="2508106"/>
              <a:ext cx="1319913" cy="2325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EA79A937-0F31-FA3F-36CC-1FAC2E8D4633}"/>
              </a:ext>
            </a:extLst>
          </p:cNvPr>
          <p:cNvGrpSpPr/>
          <p:nvPr/>
        </p:nvGrpSpPr>
        <p:grpSpPr>
          <a:xfrm>
            <a:off x="8913964" y="1832185"/>
            <a:ext cx="1594247" cy="3591178"/>
            <a:chOff x="8913964" y="1832185"/>
            <a:chExt cx="1594247" cy="3591178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8D19BF8-F8B2-6D15-4491-64DEBD206386}"/>
                </a:ext>
              </a:extLst>
            </p:cNvPr>
            <p:cNvCxnSpPr>
              <a:cxnSpLocks/>
              <a:stCxn id="43" idx="3"/>
              <a:endCxn id="10" idx="1"/>
            </p:cNvCxnSpPr>
            <p:nvPr/>
          </p:nvCxnSpPr>
          <p:spPr>
            <a:xfrm>
              <a:off x="8913965" y="1832185"/>
              <a:ext cx="1594246" cy="18276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C2EFF98-87AB-AD64-9939-63714D381487}"/>
                </a:ext>
              </a:extLst>
            </p:cNvPr>
            <p:cNvCxnSpPr>
              <a:cxnSpLocks/>
              <a:stCxn id="44" idx="3"/>
              <a:endCxn id="10" idx="1"/>
            </p:cNvCxnSpPr>
            <p:nvPr/>
          </p:nvCxnSpPr>
          <p:spPr>
            <a:xfrm>
              <a:off x="8913965" y="2556893"/>
              <a:ext cx="1594246" cy="1102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0DC369E-42F2-DB7C-4E66-885631CB17AE}"/>
                </a:ext>
              </a:extLst>
            </p:cNvPr>
            <p:cNvCxnSpPr>
              <a:cxnSpLocks/>
              <a:stCxn id="45" idx="3"/>
              <a:endCxn id="10" idx="1"/>
            </p:cNvCxnSpPr>
            <p:nvPr/>
          </p:nvCxnSpPr>
          <p:spPr>
            <a:xfrm>
              <a:off x="8913965" y="3274797"/>
              <a:ext cx="1594246" cy="385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E2F4122-D745-3E73-726A-37AB17BF36EB}"/>
                </a:ext>
              </a:extLst>
            </p:cNvPr>
            <p:cNvCxnSpPr>
              <a:cxnSpLocks/>
              <a:stCxn id="46" idx="3"/>
              <a:endCxn id="10" idx="1"/>
            </p:cNvCxnSpPr>
            <p:nvPr/>
          </p:nvCxnSpPr>
          <p:spPr>
            <a:xfrm flipV="1">
              <a:off x="8913964" y="3659833"/>
              <a:ext cx="1594247" cy="332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771448E-992D-D6AE-A708-8DF49E6F4CAB}"/>
                </a:ext>
              </a:extLst>
            </p:cNvPr>
            <p:cNvCxnSpPr>
              <a:cxnSpLocks/>
              <a:stCxn id="41" idx="3"/>
              <a:endCxn id="10" idx="1"/>
            </p:cNvCxnSpPr>
            <p:nvPr/>
          </p:nvCxnSpPr>
          <p:spPr>
            <a:xfrm flipV="1">
              <a:off x="8913964" y="3659833"/>
              <a:ext cx="1594247" cy="1038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F00E9CB-9ECA-AF25-4AF5-6F3B2E614A88}"/>
                </a:ext>
              </a:extLst>
            </p:cNvPr>
            <p:cNvCxnSpPr>
              <a:cxnSpLocks/>
              <a:stCxn id="42" idx="3"/>
              <a:endCxn id="10" idx="1"/>
            </p:cNvCxnSpPr>
            <p:nvPr/>
          </p:nvCxnSpPr>
          <p:spPr>
            <a:xfrm flipV="1">
              <a:off x="8913964" y="3659833"/>
              <a:ext cx="1594247" cy="1763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BC233808-D569-9A13-4610-04CAA5DE05C3}"/>
              </a:ext>
            </a:extLst>
          </p:cNvPr>
          <p:cNvSpPr txBox="1"/>
          <p:nvPr/>
        </p:nvSpPr>
        <p:spPr>
          <a:xfrm>
            <a:off x="8428493" y="174625"/>
            <a:ext cx="359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Note: there are other “topologies” possible.  Take an ML class!</a:t>
            </a:r>
          </a:p>
        </p:txBody>
      </p:sp>
    </p:spTree>
    <p:extLst>
      <p:ext uri="{BB962C8B-B14F-4D97-AF65-F5344CB8AC3E}">
        <p14:creationId xmlns:p14="http://schemas.microsoft.com/office/powerpoint/2010/main" val="2446526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3772-7FFD-2D23-251F-C39113EC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4B129-AE2A-3087-AB6C-2045FFF8C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841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model of a neuron goes back to McCulloch-Pitts (1943)</a:t>
            </a:r>
          </a:p>
          <a:p>
            <a:r>
              <a:rPr lang="en-US" dirty="0"/>
              <a:t>Hebb (1948) and Rosenblatt (1958) had ideas about how single neurons “learn” the weights. </a:t>
            </a:r>
          </a:p>
          <a:p>
            <a:r>
              <a:rPr lang="en-US" dirty="0" err="1"/>
              <a:t>Widrow</a:t>
            </a:r>
            <a:r>
              <a:rPr lang="en-US" dirty="0"/>
              <a:t> and Hoff (1960) built ADALINE, which “learned” to eliminate noise in phone lines.  </a:t>
            </a:r>
          </a:p>
          <a:p>
            <a:r>
              <a:rPr lang="en-US" dirty="0"/>
              <a:t>Minsky and </a:t>
            </a:r>
            <a:r>
              <a:rPr lang="en-US" dirty="0" err="1"/>
              <a:t>Papert</a:t>
            </a:r>
            <a:r>
              <a:rPr lang="en-US" dirty="0"/>
              <a:t> (1969) wrote a book “</a:t>
            </a:r>
            <a:r>
              <a:rPr lang="en-US" dirty="0" err="1"/>
              <a:t>Perceptrons</a:t>
            </a:r>
            <a:r>
              <a:rPr lang="en-US" dirty="0"/>
              <a:t>” arguing that single neurons are not the way to go...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C02C41-8626-7722-5ADB-07B6798E1636}"/>
              </a:ext>
            </a:extLst>
          </p:cNvPr>
          <p:cNvGrpSpPr/>
          <p:nvPr/>
        </p:nvGrpSpPr>
        <p:grpSpPr>
          <a:xfrm>
            <a:off x="7571506" y="2242265"/>
            <a:ext cx="4538358" cy="2563757"/>
            <a:chOff x="7571506" y="2242265"/>
            <a:chExt cx="4538358" cy="2563757"/>
          </a:xfrm>
        </p:grpSpPr>
        <p:pic>
          <p:nvPicPr>
            <p:cNvPr id="7172" name="Picture 4" descr="Professor's perceptron paved the way for AI – 60 years too soon | Cornell  Chronicle">
              <a:extLst>
                <a:ext uri="{FF2B5EF4-FFF2-40B4-BE49-F238E27FC236}">
                  <a16:creationId xmlns:a16="http://schemas.microsoft.com/office/drawing/2014/main" id="{1D7EFFE2-2A77-6536-068C-A9C08C0E1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550" y="2242265"/>
              <a:ext cx="3872271" cy="2177144"/>
            </a:xfrm>
            <a:prstGeom prst="rect">
              <a:avLst/>
            </a:prstGeom>
            <a:noFill/>
            <a:ln w="66675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37C099-BDDD-47B5-2947-2A13A3116A7C}"/>
                </a:ext>
              </a:extLst>
            </p:cNvPr>
            <p:cNvSpPr txBox="1"/>
            <p:nvPr/>
          </p:nvSpPr>
          <p:spPr>
            <a:xfrm>
              <a:off x="7571506" y="4436690"/>
              <a:ext cx="4538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Rosenblatt (psychologist) and his “Perceptron”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2C82C80-5833-57A5-705E-4235DE736E46}"/>
              </a:ext>
            </a:extLst>
          </p:cNvPr>
          <p:cNvGrpSpPr/>
          <p:nvPr/>
        </p:nvGrpSpPr>
        <p:grpSpPr>
          <a:xfrm>
            <a:off x="5728677" y="4907521"/>
            <a:ext cx="6373517" cy="1892073"/>
            <a:chOff x="5728677" y="4907521"/>
            <a:chExt cx="6373517" cy="1892073"/>
          </a:xfrm>
        </p:grpSpPr>
        <p:pic>
          <p:nvPicPr>
            <p:cNvPr id="7174" name="Picture 6" descr="The LMS algorithm and ADALINE. Part II - ADALINE and memistor ADALINE -  YouTube">
              <a:extLst>
                <a:ext uri="{FF2B5EF4-FFF2-40B4-BE49-F238E27FC236}">
                  <a16:creationId xmlns:a16="http://schemas.microsoft.com/office/drawing/2014/main" id="{B2C2081F-0DDB-80AC-3999-598E92AD6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8508" y="4907521"/>
              <a:ext cx="3363686" cy="1892073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8F9B68-8769-C298-BC06-1164F6D0214F}"/>
                </a:ext>
              </a:extLst>
            </p:cNvPr>
            <p:cNvSpPr txBox="1"/>
            <p:nvPr/>
          </p:nvSpPr>
          <p:spPr>
            <a:xfrm>
              <a:off x="5728677" y="6108923"/>
              <a:ext cx="29336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>
                  <a:solidFill>
                    <a:srgbClr val="7030A0"/>
                  </a:solidFill>
                </a:rPr>
                <a:t>Widrow</a:t>
              </a:r>
              <a:r>
                <a:rPr lang="en-US" dirty="0">
                  <a:solidFill>
                    <a:srgbClr val="7030A0"/>
                  </a:solidFill>
                </a:rPr>
                <a:t> (electrical engineer) demonstrates ADALINE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9F9278-3034-E809-9020-375BA2083CA1}"/>
              </a:ext>
            </a:extLst>
          </p:cNvPr>
          <p:cNvGrpSpPr/>
          <p:nvPr/>
        </p:nvGrpSpPr>
        <p:grpSpPr>
          <a:xfrm>
            <a:off x="6632122" y="120987"/>
            <a:ext cx="5393872" cy="2300324"/>
            <a:chOff x="6632122" y="120987"/>
            <a:chExt cx="5393872" cy="23003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2B038C-4B2E-47AA-F999-6C7BC44F65E0}"/>
                </a:ext>
              </a:extLst>
            </p:cNvPr>
            <p:cNvSpPr txBox="1"/>
            <p:nvPr/>
          </p:nvSpPr>
          <p:spPr>
            <a:xfrm>
              <a:off x="6632122" y="142053"/>
              <a:ext cx="31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5"/>
                  </a:solidFill>
                </a:rPr>
                <a:t>McCulloch (neurophysiologist) and Pitts (mathematician)</a:t>
              </a:r>
            </a:p>
          </p:txBody>
        </p:sp>
        <p:pic>
          <p:nvPicPr>
            <p:cNvPr id="7170" name="Picture 2" descr="McCulloch &amp; Pitts Publish the First Mathematical Model of a Neural Network  : History of Information">
              <a:extLst>
                <a:ext uri="{FF2B5EF4-FFF2-40B4-BE49-F238E27FC236}">
                  <a16:creationId xmlns:a16="http://schemas.microsoft.com/office/drawing/2014/main" id="{D1D42401-5696-A86F-AFD5-7B860A212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686" y="120987"/>
              <a:ext cx="2185308" cy="2300324"/>
            </a:xfrm>
            <a:prstGeom prst="rect">
              <a:avLst/>
            </a:prstGeom>
            <a:noFill/>
            <a:ln w="47625"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706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D7AC-3851-E06D-3B87-0303A661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7BD75-5AC0-1EF9-1C23-625D2BDB2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get you feedback on your project proposals soon!</a:t>
            </a:r>
          </a:p>
          <a:p>
            <a:r>
              <a:rPr lang="en-US" dirty="0"/>
              <a:t>Next time: Short presentations!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Keep them under 5 minutes!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See project guideline document for more!</a:t>
            </a:r>
          </a:p>
        </p:txBody>
      </p:sp>
    </p:spTree>
    <p:extLst>
      <p:ext uri="{BB962C8B-B14F-4D97-AF65-F5344CB8AC3E}">
        <p14:creationId xmlns:p14="http://schemas.microsoft.com/office/powerpoint/2010/main" val="1676728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C651-F138-4FE1-CD76-777B7F3C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D927-9F2A-6E73-7538-262E2256C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6738257" cy="4667249"/>
          </a:xfrm>
        </p:spPr>
        <p:txBody>
          <a:bodyPr>
            <a:normAutofit fontScale="92500"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[stall for a decade or so]</a:t>
            </a:r>
          </a:p>
          <a:p>
            <a:r>
              <a:rPr lang="en-US" dirty="0"/>
              <a:t>1982: Hopfield introduces what’s now called a “Hopfield Net,” a kind of neural network.</a:t>
            </a:r>
          </a:p>
          <a:p>
            <a:r>
              <a:rPr lang="en-US" dirty="0"/>
              <a:t>1980’s, 1990’s: researchers discover (and re-discover) ways to build and train multi-layer neural networks that actually work. </a:t>
            </a:r>
          </a:p>
          <a:p>
            <a:r>
              <a:rPr lang="en-US" dirty="0"/>
              <a:t>2010-ish: GPUs enter the picture and “deep learning” really takes off</a:t>
            </a:r>
          </a:p>
          <a:p>
            <a:r>
              <a:rPr lang="en-US" dirty="0"/>
              <a:t>2010’s-today: (Lots of progress, take an ML class...)</a:t>
            </a:r>
          </a:p>
          <a:p>
            <a:r>
              <a:rPr lang="en-US" dirty="0"/>
              <a:t>The future: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C36021-DB43-645D-E037-820D7047E939}"/>
              </a:ext>
            </a:extLst>
          </p:cNvPr>
          <p:cNvGrpSpPr/>
          <p:nvPr/>
        </p:nvGrpSpPr>
        <p:grpSpPr>
          <a:xfrm>
            <a:off x="7077305" y="68996"/>
            <a:ext cx="5484808" cy="2052422"/>
            <a:chOff x="7077305" y="68996"/>
            <a:chExt cx="5484808" cy="2052422"/>
          </a:xfrm>
        </p:grpSpPr>
        <p:pic>
          <p:nvPicPr>
            <p:cNvPr id="8194" name="Picture 2" descr="MNIST sample images">
              <a:extLst>
                <a:ext uri="{FF2B5EF4-FFF2-40B4-BE49-F238E27FC236}">
                  <a16:creationId xmlns:a16="http://schemas.microsoft.com/office/drawing/2014/main" id="{42504949-0F4A-BC86-48BF-C52EF46213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305" y="150817"/>
              <a:ext cx="3356650" cy="197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CF758E-16C1-FE62-E0D1-55622A26168B}"/>
                </a:ext>
              </a:extLst>
            </p:cNvPr>
            <p:cNvSpPr txBox="1"/>
            <p:nvPr/>
          </p:nvSpPr>
          <p:spPr>
            <a:xfrm>
              <a:off x="10531926" y="68996"/>
              <a:ext cx="20301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Early NNs were good at, e.g., handwriting recognition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6203CF-D850-CDD7-1128-22CEC348240A}"/>
              </a:ext>
            </a:extLst>
          </p:cNvPr>
          <p:cNvGrpSpPr/>
          <p:nvPr/>
        </p:nvGrpSpPr>
        <p:grpSpPr>
          <a:xfrm>
            <a:off x="7407047" y="2379270"/>
            <a:ext cx="4629876" cy="1830262"/>
            <a:chOff x="7407047" y="2379270"/>
            <a:chExt cx="4629876" cy="18302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5779EE-18EC-21FA-DAF3-E2A1985A104D}"/>
                </a:ext>
              </a:extLst>
            </p:cNvPr>
            <p:cNvSpPr txBox="1"/>
            <p:nvPr/>
          </p:nvSpPr>
          <p:spPr>
            <a:xfrm>
              <a:off x="10531926" y="2379270"/>
              <a:ext cx="15049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Image classification, object detection, etc.</a:t>
              </a:r>
            </a:p>
          </p:txBody>
        </p:sp>
        <p:pic>
          <p:nvPicPr>
            <p:cNvPr id="8200" name="Picture 8" descr="Image classification and object detection">
              <a:extLst>
                <a:ext uri="{FF2B5EF4-FFF2-40B4-BE49-F238E27FC236}">
                  <a16:creationId xmlns:a16="http://schemas.microsoft.com/office/drawing/2014/main" id="{EA7D831A-4AE1-6825-72E6-EBD0A4745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047" y="2379270"/>
              <a:ext cx="3065689" cy="1830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8AB6DE-EDF0-87DD-5644-C093009B1F77}"/>
              </a:ext>
            </a:extLst>
          </p:cNvPr>
          <p:cNvGrpSpPr/>
          <p:nvPr/>
        </p:nvGrpSpPr>
        <p:grpSpPr>
          <a:xfrm>
            <a:off x="7347857" y="4341812"/>
            <a:ext cx="4806040" cy="2391229"/>
            <a:chOff x="7347857" y="4341812"/>
            <a:chExt cx="4806040" cy="2391229"/>
          </a:xfrm>
        </p:grpSpPr>
        <p:pic>
          <p:nvPicPr>
            <p:cNvPr id="8198" name="Picture 6" descr="ChatGPT Can Now Generate Images, Too - The New York Times">
              <a:extLst>
                <a:ext uri="{FF2B5EF4-FFF2-40B4-BE49-F238E27FC236}">
                  <a16:creationId xmlns:a16="http://schemas.microsoft.com/office/drawing/2014/main" id="{F06C700A-DAA3-9AB2-8537-A1E69E8D1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053" y="4341812"/>
              <a:ext cx="3586844" cy="2391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4466B0-0C1B-4D25-F947-F8A4C552E3C8}"/>
                </a:ext>
              </a:extLst>
            </p:cNvPr>
            <p:cNvSpPr txBox="1"/>
            <p:nvPr/>
          </p:nvSpPr>
          <p:spPr>
            <a:xfrm>
              <a:off x="7347857" y="4341812"/>
              <a:ext cx="121919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1"/>
                  </a:solidFill>
                </a:rPr>
                <a:t>Generative AI, e.g. DALL-E and </a:t>
              </a:r>
              <a:r>
                <a:rPr lang="en-US" dirty="0" err="1">
                  <a:solidFill>
                    <a:schemeClr val="accent1"/>
                  </a:solidFill>
                </a:rPr>
                <a:t>ChatGPT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27CB05-B40A-4E66-0C6B-8A7B2BA01B72}"/>
              </a:ext>
            </a:extLst>
          </p:cNvPr>
          <p:cNvGrpSpPr/>
          <p:nvPr/>
        </p:nvGrpSpPr>
        <p:grpSpPr>
          <a:xfrm>
            <a:off x="2552696" y="5652016"/>
            <a:ext cx="4022277" cy="1369496"/>
            <a:chOff x="3488858" y="5345613"/>
            <a:chExt cx="4022277" cy="1369496"/>
          </a:xfrm>
        </p:grpSpPr>
        <p:pic>
          <p:nvPicPr>
            <p:cNvPr id="8202" name="Picture 10" descr="I, for one, welcome our new robot overlords!">
              <a:extLst>
                <a:ext uri="{FF2B5EF4-FFF2-40B4-BE49-F238E27FC236}">
                  <a16:creationId xmlns:a16="http://schemas.microsoft.com/office/drawing/2014/main" id="{D172D2F6-1B90-59C3-CC8D-5C6D156E4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858" y="5345613"/>
              <a:ext cx="2547263" cy="136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47629F-8349-BC02-3F1F-B8259774D661}"/>
                </a:ext>
              </a:extLst>
            </p:cNvPr>
            <p:cNvSpPr txBox="1"/>
            <p:nvPr/>
          </p:nvSpPr>
          <p:spPr>
            <a:xfrm>
              <a:off x="5219689" y="5661878"/>
              <a:ext cx="2291446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dirty="0"/>
                <a:t>all hail our robot overlords?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704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323F-8264-47AD-9A4E-089CFA46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model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634B-9F04-137D-4BE7-C4767DAC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the model?</a:t>
            </a:r>
          </a:p>
          <a:p>
            <a:endParaRPr lang="en-US" dirty="0"/>
          </a:p>
          <a:p>
            <a:r>
              <a:rPr lang="en-US" dirty="0"/>
              <a:t>How do we fit the model?</a:t>
            </a:r>
          </a:p>
          <a:p>
            <a:endParaRPr lang="en-US" dirty="0"/>
          </a:p>
          <a:p>
            <a:r>
              <a:rPr lang="en-US" dirty="0"/>
              <a:t>When is it reasonable?  What assumptions does it impose?</a:t>
            </a:r>
          </a:p>
          <a:p>
            <a:endParaRPr lang="en-US" dirty="0"/>
          </a:p>
          <a:p>
            <a:r>
              <a:rPr lang="en-US" dirty="0"/>
              <a:t>How do we interpret the model once it is fit?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2DF25-CD91-2763-AFC9-148B07FFDD40}"/>
              </a:ext>
            </a:extLst>
          </p:cNvPr>
          <p:cNvSpPr txBox="1"/>
          <p:nvPr/>
        </p:nvSpPr>
        <p:spPr>
          <a:xfrm>
            <a:off x="194872" y="1679872"/>
            <a:ext cx="347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need to answer: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834DF8A-8FC3-6611-88D5-A25A186E61D3}"/>
              </a:ext>
            </a:extLst>
          </p:cNvPr>
          <p:cNvSpPr/>
          <p:nvPr/>
        </p:nvSpPr>
        <p:spPr>
          <a:xfrm rot="4674316">
            <a:off x="4213184" y="1687141"/>
            <a:ext cx="810228" cy="983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D629E-5A05-429C-EFE8-BE2482988AFE}"/>
              </a:ext>
            </a:extLst>
          </p:cNvPr>
          <p:cNvSpPr txBox="1"/>
          <p:nvPr/>
        </p:nvSpPr>
        <p:spPr>
          <a:xfrm>
            <a:off x="1637070" y="2678259"/>
            <a:ext cx="917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 of neuroscience-inspired “neurons”, with weights and thresholds “b”</a:t>
            </a:r>
          </a:p>
        </p:txBody>
      </p:sp>
    </p:spTree>
    <p:extLst>
      <p:ext uri="{BB962C8B-B14F-4D97-AF65-F5344CB8AC3E}">
        <p14:creationId xmlns:p14="http://schemas.microsoft.com/office/powerpoint/2010/main" val="25790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06849 0.145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C58F-F5B7-A90E-229C-1D374349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have we fit previous models?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3C0EA0-EE93-7E64-EE81-842C13EA7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predictio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SVD/PCA: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3C0EA0-EE93-7E64-EE81-842C13EA7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D8CB70F-4A5D-082E-59F0-70187161DE27}"/>
              </a:ext>
            </a:extLst>
          </p:cNvPr>
          <p:cNvGrpSpPr/>
          <p:nvPr/>
        </p:nvGrpSpPr>
        <p:grpSpPr>
          <a:xfrm>
            <a:off x="499351" y="3478852"/>
            <a:ext cx="5296763" cy="2698111"/>
            <a:chOff x="1045043" y="3794764"/>
            <a:chExt cx="4210294" cy="19866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907E13-DDE4-59C6-6579-086C60FBD95F}"/>
                </a:ext>
              </a:extLst>
            </p:cNvPr>
            <p:cNvSpPr/>
            <p:nvPr/>
          </p:nvSpPr>
          <p:spPr>
            <a:xfrm>
              <a:off x="1548580" y="4645745"/>
              <a:ext cx="1091380" cy="11356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Observed</a:t>
              </a:r>
            </a:p>
            <a:p>
              <a:pPr algn="ctr"/>
              <a:r>
                <a:rPr lang="en-US" dirty="0" err="1"/>
                <a:t>prefs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2E7B72-DD16-B1F0-BACF-86B6621C5420}"/>
                </a:ext>
              </a:extLst>
            </p:cNvPr>
            <p:cNvSpPr/>
            <p:nvPr/>
          </p:nvSpPr>
          <p:spPr>
            <a:xfrm>
              <a:off x="3588769" y="4645745"/>
              <a:ext cx="437535" cy="113562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777B16-1A54-3F38-922A-1736D2C2D14B}"/>
                </a:ext>
              </a:extLst>
            </p:cNvPr>
            <p:cNvSpPr/>
            <p:nvPr/>
          </p:nvSpPr>
          <p:spPr>
            <a:xfrm>
              <a:off x="4163957" y="4225415"/>
              <a:ext cx="1091380" cy="42032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0ADE33-4528-9207-ED64-91E5AB6A872A}"/>
                    </a:ext>
                  </a:extLst>
                </p:cNvPr>
                <p:cNvSpPr txBox="1"/>
                <p:nvPr/>
              </p:nvSpPr>
              <p:spPr>
                <a:xfrm>
                  <a:off x="2639959" y="5069761"/>
                  <a:ext cx="612058" cy="2875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0ADE33-4528-9207-ED64-91E5AB6A8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959" y="5069761"/>
                  <a:ext cx="612058" cy="28759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C66979-1CB1-75BF-96D9-02046C5D8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124197" y="4748918"/>
              <a:ext cx="437537" cy="641685"/>
            </a:xfrm>
            <a:prstGeom prst="rect">
              <a:avLst/>
            </a:prstGeom>
          </p:spPr>
        </p:pic>
        <p:pic>
          <p:nvPicPr>
            <p:cNvPr id="9" name="Picture 2" descr="Book - Free education icons">
              <a:extLst>
                <a:ext uri="{FF2B5EF4-FFF2-40B4-BE49-F238E27FC236}">
                  <a16:creationId xmlns:a16="http://schemas.microsoft.com/office/drawing/2014/main" id="{96A87BBB-9B0B-30C1-583A-F3EF905EE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8014" y="3794764"/>
              <a:ext cx="295714" cy="29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CE3F93D-7F56-2DC0-C1CF-E1898C4AD575}"/>
                </a:ext>
              </a:extLst>
            </p:cNvPr>
            <p:cNvSpPr/>
            <p:nvPr/>
          </p:nvSpPr>
          <p:spPr>
            <a:xfrm>
              <a:off x="3517490" y="4981272"/>
              <a:ext cx="602223" cy="143798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6556BD2-E5AB-CAD3-D127-52F4D5177CCF}"/>
                </a:ext>
              </a:extLst>
            </p:cNvPr>
            <p:cNvSpPr/>
            <p:nvPr/>
          </p:nvSpPr>
          <p:spPr>
            <a:xfrm>
              <a:off x="4517171" y="4153516"/>
              <a:ext cx="187561" cy="595402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C3D045-1BCC-5208-C99C-2E2EA1032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45043" y="4752605"/>
              <a:ext cx="437537" cy="641685"/>
            </a:xfrm>
            <a:prstGeom prst="rect">
              <a:avLst/>
            </a:prstGeom>
          </p:spPr>
        </p:pic>
        <p:pic>
          <p:nvPicPr>
            <p:cNvPr id="13" name="Picture 2" descr="Book - Free education icons">
              <a:extLst>
                <a:ext uri="{FF2B5EF4-FFF2-40B4-BE49-F238E27FC236}">
                  <a16:creationId xmlns:a16="http://schemas.microsoft.com/office/drawing/2014/main" id="{0F5C75C2-D295-EBE2-DF16-A11628310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556" y="4215094"/>
              <a:ext cx="295714" cy="29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C562A3-F7FD-2970-4D0E-D75430CC7F55}"/>
              </a:ext>
            </a:extLst>
          </p:cNvPr>
          <p:cNvGrpSpPr/>
          <p:nvPr/>
        </p:nvGrpSpPr>
        <p:grpSpPr>
          <a:xfrm>
            <a:off x="6240475" y="4553795"/>
            <a:ext cx="6098458" cy="1463623"/>
            <a:chOff x="5116469" y="4873517"/>
            <a:chExt cx="6098458" cy="14636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C71250-7D07-766C-C461-6E2FE09EB4DF}"/>
                    </a:ext>
                  </a:extLst>
                </p:cNvPr>
                <p:cNvSpPr txBox="1"/>
                <p:nvPr/>
              </p:nvSpPr>
              <p:spPr>
                <a:xfrm>
                  <a:off x="5116469" y="5218051"/>
                  <a:ext cx="6098458" cy="11190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1"/>
                  <a:r>
                    <a:rPr lang="en-US" sz="2800" dirty="0"/>
                    <a:t>Find                  to minimize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predictio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observation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3C71250-7D07-766C-C461-6E2FE09E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469" y="5218051"/>
                  <a:ext cx="6098458" cy="1119089"/>
                </a:xfrm>
                <a:prstGeom prst="rect">
                  <a:avLst/>
                </a:prstGeom>
                <a:blipFill>
                  <a:blip r:embed="rId6"/>
                  <a:stretch>
                    <a:fillRect l="-1455" t="-12360" b="-86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36B4B9-5DA0-15DC-A8DF-5153EE013771}"/>
                </a:ext>
              </a:extLst>
            </p:cNvPr>
            <p:cNvSpPr/>
            <p:nvPr/>
          </p:nvSpPr>
          <p:spPr>
            <a:xfrm>
              <a:off x="6945263" y="4873517"/>
              <a:ext cx="838197" cy="25893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6AA79F-A329-4EFE-510F-AB05FE8E1019}"/>
                </a:ext>
              </a:extLst>
            </p:cNvPr>
            <p:cNvSpPr/>
            <p:nvPr/>
          </p:nvSpPr>
          <p:spPr>
            <a:xfrm>
              <a:off x="6441363" y="4927515"/>
              <a:ext cx="309717" cy="76917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202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978B-C916-2366-318D-09316894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42" y="56398"/>
            <a:ext cx="10515600" cy="1325563"/>
          </a:xfrm>
        </p:spPr>
        <p:txBody>
          <a:bodyPr/>
          <a:lstStyle/>
          <a:p>
            <a:r>
              <a:rPr lang="en-US" dirty="0"/>
              <a:t>How do we fit a neural network model?</a:t>
            </a:r>
            <a:br>
              <a:rPr lang="en-US" dirty="0"/>
            </a:br>
            <a:r>
              <a:rPr lang="en-US" sz="2800" dirty="0"/>
              <a:t>Say we have a bunch of data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B483C3-EC99-338B-82AF-8F12651D25A7}"/>
              </a:ext>
            </a:extLst>
          </p:cNvPr>
          <p:cNvGrpSpPr/>
          <p:nvPr/>
        </p:nvGrpSpPr>
        <p:grpSpPr>
          <a:xfrm>
            <a:off x="0" y="3075057"/>
            <a:ext cx="2255557" cy="2939591"/>
            <a:chOff x="0" y="3075057"/>
            <a:chExt cx="2255557" cy="29395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74500F-C04E-E8DE-5C36-0ECE68640B4C}"/>
                </a:ext>
              </a:extLst>
            </p:cNvPr>
            <p:cNvSpPr txBox="1"/>
            <p:nvPr/>
          </p:nvSpPr>
          <p:spPr>
            <a:xfrm>
              <a:off x="517143" y="3075057"/>
              <a:ext cx="1738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/>
                <a:t>Input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F93D4F6-6653-4E4E-1B8B-D8D8D7B273D7}"/>
                </a:ext>
              </a:extLst>
            </p:cNvPr>
            <p:cNvSpPr txBox="1"/>
            <p:nvPr/>
          </p:nvSpPr>
          <p:spPr>
            <a:xfrm>
              <a:off x="0" y="4814319"/>
              <a:ext cx="22555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/>
                <a:t>Correct Answer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A87041-15C9-3763-180A-0A59DC30337A}"/>
              </a:ext>
            </a:extLst>
          </p:cNvPr>
          <p:cNvGrpSpPr/>
          <p:nvPr/>
        </p:nvGrpSpPr>
        <p:grpSpPr>
          <a:xfrm>
            <a:off x="2697099" y="4657399"/>
            <a:ext cx="8101562" cy="1141804"/>
            <a:chOff x="2697099" y="4657399"/>
            <a:chExt cx="8101562" cy="114180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E2C6ED0-C53D-20AF-2BDF-30ECFD37912F}"/>
                </a:ext>
              </a:extLst>
            </p:cNvPr>
            <p:cNvSpPr txBox="1"/>
            <p:nvPr/>
          </p:nvSpPr>
          <p:spPr>
            <a:xfrm>
              <a:off x="2697099" y="5029762"/>
              <a:ext cx="18294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0776AF8-4FE5-E922-3118-658A3407635F}"/>
                </a:ext>
              </a:extLst>
            </p:cNvPr>
            <p:cNvSpPr txBox="1"/>
            <p:nvPr/>
          </p:nvSpPr>
          <p:spPr>
            <a:xfrm>
              <a:off x="4646998" y="5003352"/>
              <a:ext cx="18294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2B638F-2317-2470-3D96-20887CC48B4E}"/>
                </a:ext>
              </a:extLst>
            </p:cNvPr>
            <p:cNvSpPr txBox="1"/>
            <p:nvPr/>
          </p:nvSpPr>
          <p:spPr>
            <a:xfrm>
              <a:off x="6698240" y="4921046"/>
              <a:ext cx="18294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accent1"/>
                  </a:solidFill>
                </a:rPr>
                <a:t>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0FE6276-55F5-05FE-9421-AE3ABB321BDC}"/>
                </a:ext>
              </a:extLst>
            </p:cNvPr>
            <p:cNvSpPr txBox="1"/>
            <p:nvPr/>
          </p:nvSpPr>
          <p:spPr>
            <a:xfrm>
              <a:off x="8969222" y="4657399"/>
              <a:ext cx="18294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accent1"/>
                  </a:solidFill>
                </a:rPr>
                <a:t>...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E478B0-8A9A-3261-4FB3-91F2A709B1F8}"/>
              </a:ext>
            </a:extLst>
          </p:cNvPr>
          <p:cNvGrpSpPr/>
          <p:nvPr/>
        </p:nvGrpSpPr>
        <p:grpSpPr>
          <a:xfrm>
            <a:off x="2949038" y="2640793"/>
            <a:ext cx="7849623" cy="1365852"/>
            <a:chOff x="2949038" y="2640793"/>
            <a:chExt cx="7849623" cy="1365852"/>
          </a:xfrm>
        </p:grpSpPr>
        <p:pic>
          <p:nvPicPr>
            <p:cNvPr id="65" name="Picture 2" descr="Domestic cat">
              <a:extLst>
                <a:ext uri="{FF2B5EF4-FFF2-40B4-BE49-F238E27FC236}">
                  <a16:creationId xmlns:a16="http://schemas.microsoft.com/office/drawing/2014/main" id="{6FDC52C8-93E5-2E94-B016-2D7F6215D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038" y="2640793"/>
              <a:ext cx="1325562" cy="1325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Cats classified as alien invasive species in Poland">
              <a:extLst>
                <a:ext uri="{FF2B5EF4-FFF2-40B4-BE49-F238E27FC236}">
                  <a16:creationId xmlns:a16="http://schemas.microsoft.com/office/drawing/2014/main" id="{B2F01A6B-F486-B3DB-FCC4-8612079D5C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9" r="11110"/>
            <a:stretch/>
          </p:blipFill>
          <p:spPr bwMode="auto">
            <a:xfrm>
              <a:off x="4646998" y="2650040"/>
              <a:ext cx="1930783" cy="1356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Banana Exotic Fruits, varieties, production, seasonality | Libertyprim">
              <a:extLst>
                <a:ext uri="{FF2B5EF4-FFF2-40B4-BE49-F238E27FC236}">
                  <a16:creationId xmlns:a16="http://schemas.microsoft.com/office/drawing/2014/main" id="{B4FD0916-6E7F-59F3-7424-06FCD726F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179" y="2681083"/>
              <a:ext cx="1325562" cy="13255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B48C10C-1C1A-B252-08FF-3863CAB1110C}"/>
                </a:ext>
              </a:extLst>
            </p:cNvPr>
            <p:cNvSpPr txBox="1"/>
            <p:nvPr/>
          </p:nvSpPr>
          <p:spPr>
            <a:xfrm>
              <a:off x="8969222" y="2864539"/>
              <a:ext cx="18294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accent1"/>
                  </a:solidFill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48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978B-C916-2366-318D-09316894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42" y="56398"/>
            <a:ext cx="10515600" cy="1325563"/>
          </a:xfrm>
        </p:spPr>
        <p:txBody>
          <a:bodyPr/>
          <a:lstStyle/>
          <a:p>
            <a:r>
              <a:rPr lang="en-US" dirty="0"/>
              <a:t>How do we fit a neural network model?</a:t>
            </a:r>
            <a:br>
              <a:rPr lang="en-US" dirty="0"/>
            </a:br>
            <a:r>
              <a:rPr lang="en-US" sz="2800" dirty="0"/>
              <a:t>Say we have a bunch of data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FFB2584-A428-FC05-BD5B-9FB402831329}"/>
              </a:ext>
            </a:extLst>
          </p:cNvPr>
          <p:cNvGrpSpPr/>
          <p:nvPr/>
        </p:nvGrpSpPr>
        <p:grpSpPr>
          <a:xfrm>
            <a:off x="3935362" y="2188492"/>
            <a:ext cx="5061154" cy="3769856"/>
            <a:chOff x="3935362" y="2188492"/>
            <a:chExt cx="5061154" cy="37698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658439A-44DD-6BF4-F901-0D5F88F0DB61}"/>
                </a:ext>
              </a:extLst>
            </p:cNvPr>
            <p:cNvSpPr/>
            <p:nvPr/>
          </p:nvSpPr>
          <p:spPr>
            <a:xfrm>
              <a:off x="3935362" y="2793140"/>
              <a:ext cx="298452" cy="28737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BDD5D3-2003-E8AF-6640-49184B336EB9}"/>
                </a:ext>
              </a:extLst>
            </p:cNvPr>
            <p:cNvGrpSpPr/>
            <p:nvPr/>
          </p:nvGrpSpPr>
          <p:grpSpPr>
            <a:xfrm>
              <a:off x="5377096" y="2997977"/>
              <a:ext cx="397847" cy="2447573"/>
              <a:chOff x="2792566" y="2415396"/>
              <a:chExt cx="485472" cy="26481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ounded Rectangle 5">
                    <a:extLst>
                      <a:ext uri="{FF2B5EF4-FFF2-40B4-BE49-F238E27FC236}">
                        <a16:creationId xmlns:a16="http://schemas.microsoft.com/office/drawing/2014/main" id="{C9F59B72-3D60-498B-90EF-442F8B83EFB4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6" name="Rounded Rectangle 5">
                    <a:extLst>
                      <a:ext uri="{FF2B5EF4-FFF2-40B4-BE49-F238E27FC236}">
                        <a16:creationId xmlns:a16="http://schemas.microsoft.com/office/drawing/2014/main" id="{C9F59B72-3D60-498B-90EF-442F8B83EF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5843F329-565A-2669-0794-5A2FEBF32D5B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5843F329-565A-2669-0794-5A2FEBF32D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FC3EB046-D8F9-A567-DB83-28F04C7FBAD3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FC3EB046-D8F9-A567-DB83-28F04C7FBA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9944A8B-FCF7-0FF0-BF44-5218A480F584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9944A8B-FCF7-0FF0-BF44-5218A480F5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A6804C-531A-0E12-AB9B-F9E7DE4E3EB5}"/>
                </a:ext>
              </a:extLst>
            </p:cNvPr>
            <p:cNvGrpSpPr/>
            <p:nvPr/>
          </p:nvGrpSpPr>
          <p:grpSpPr>
            <a:xfrm>
              <a:off x="6858360" y="2188492"/>
              <a:ext cx="397847" cy="3769856"/>
              <a:chOff x="4600075" y="1539563"/>
              <a:chExt cx="485472" cy="4078848"/>
            </a:xfrm>
            <a:solidFill>
              <a:srgbClr val="7030A0"/>
            </a:solidFill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2070871-44A4-8F2A-E209-3980F4458645}"/>
                  </a:ext>
                </a:extLst>
              </p:cNvPr>
              <p:cNvGrpSpPr/>
              <p:nvPr/>
            </p:nvGrpSpPr>
            <p:grpSpPr>
              <a:xfrm>
                <a:off x="4600075" y="1539563"/>
                <a:ext cx="485472" cy="2648186"/>
                <a:chOff x="2792566" y="2415396"/>
                <a:chExt cx="485472" cy="264818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772F223E-EA93-CB2A-B6CB-A874B3307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772F223E-EA93-CB2A-B6CB-A874B33079D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A657D8F0-38FE-4251-1F60-171240FD7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A657D8F0-38FE-4251-1F60-171240FD7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0293D227-F8EB-9D1A-B445-75B976D72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0293D227-F8EB-9D1A-B445-75B976D7220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F488D383-1BB6-034D-A576-2D8397C9F8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F488D383-1BB6-034D-A576-2D8397C9F8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00B7EA6-A5D5-E3EB-45D7-CCADE4A57468}"/>
                      </a:ext>
                    </a:extLst>
                  </p:cNvPr>
                  <p:cNvSpPr/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00B7EA6-A5D5-E3EB-45D7-CCADE4A574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E9A5F398-FE78-3D76-337F-E445435363D5}"/>
                      </a:ext>
                    </a:extLst>
                  </p:cNvPr>
                  <p:cNvSpPr/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E9A5F398-FE78-3D76-337F-E445435363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74E1CA-624D-94BB-EE3D-4ABD8356321E}"/>
                </a:ext>
              </a:extLst>
            </p:cNvPr>
            <p:cNvGrpSpPr/>
            <p:nvPr/>
          </p:nvGrpSpPr>
          <p:grpSpPr>
            <a:xfrm>
              <a:off x="4233810" y="3083663"/>
              <a:ext cx="1148261" cy="2349316"/>
              <a:chOff x="1397475" y="2508106"/>
              <a:chExt cx="1401163" cy="254187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8CD2F17-A902-DC8C-2BCD-A59D400CB195}"/>
                  </a:ext>
                </a:extLst>
              </p:cNvPr>
              <p:cNvCxnSpPr>
                <a:endCxn id="6" idx="1"/>
              </p:cNvCxnSpPr>
              <p:nvPr/>
            </p:nvCxnSpPr>
            <p:spPr>
              <a:xfrm>
                <a:off x="1397479" y="2508106"/>
                <a:ext cx="1395088" cy="1511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44DE2D-84E2-C345-2F11-2CDEEB0BDDCE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452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E7BBDFA-97CE-79D3-9C07-8DACA1E3F56C}"/>
                  </a:ext>
                </a:extLst>
              </p:cNvPr>
              <p:cNvCxnSpPr>
                <a:cxnSpLocks/>
                <a:stCxn id="4" idx="3"/>
                <a:endCxn id="6" idx="1"/>
              </p:cNvCxnSpPr>
              <p:nvPr/>
            </p:nvCxnSpPr>
            <p:spPr>
              <a:xfrm flipV="1">
                <a:off x="1397479" y="2659231"/>
                <a:ext cx="1395088" cy="108918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4FA6B5F-EF25-AB30-E83E-2479630E9E8B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8BCD5FA-8532-2989-EEFB-94FF65E3ED11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232469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F673A12-523E-6D92-616C-B97096C5F88E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 flipV="1">
                <a:off x="1397479" y="4819747"/>
                <a:ext cx="1395087" cy="164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0E09CE8-0695-1B63-6D59-9EEA5AD15B6F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8" y="4374005"/>
                <a:ext cx="1395088" cy="44574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EA36586-BC34-F062-4E95-F412D6B3BEA4}"/>
                  </a:ext>
                </a:extLst>
              </p:cNvPr>
              <p:cNvCxnSpPr>
                <a:cxnSpLocks/>
                <a:stCxn id="4" idx="3"/>
                <a:endCxn id="9" idx="1"/>
              </p:cNvCxnSpPr>
              <p:nvPr/>
            </p:nvCxnSpPr>
            <p:spPr>
              <a:xfrm>
                <a:off x="1397479" y="3748418"/>
                <a:ext cx="1395087" cy="10713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BA98563-D7DD-910B-3EBB-4BA34B8788C1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7" y="3133300"/>
                <a:ext cx="1395089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01C35FE-E7F3-F93E-5091-302C51BF1FFE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6" y="2538587"/>
                <a:ext cx="1395090" cy="228116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BD3D215-472A-893B-2B65-869069829F29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1397479" y="3748418"/>
                <a:ext cx="1395086" cy="366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3979BEC-4F8F-C6BB-5ECD-C5D2382C8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2516844"/>
                <a:ext cx="1395090" cy="15976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F51F7CC-BDCE-C1CB-1914-D94BEDAA1F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93552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36C12DB-3637-CAEA-BA42-9F6A8887FB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22197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847A246-1E9A-B85D-D87F-6199A057B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3104973"/>
                <a:ext cx="1395090" cy="1009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1247366-1188-EADF-E2FA-6ED937D1860F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 flipV="1">
                <a:off x="1397479" y="3372422"/>
                <a:ext cx="1401159" cy="37599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0ACA278-799B-DED2-DA18-5337630A3D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64908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80220EF-2B36-6BD7-4407-473427803C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03361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406BD9B-7719-79B6-C3E0-F907C0F1A0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2537941"/>
                <a:ext cx="1367669" cy="834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48ED1F1-BFE4-B51B-71A2-69BEBB534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3067244"/>
                <a:ext cx="1367669" cy="305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AF7E004-D0A1-EDC4-8326-C1C5AC5DB2C4}"/>
                </a:ext>
              </a:extLst>
            </p:cNvPr>
            <p:cNvGrpSpPr/>
            <p:nvPr/>
          </p:nvGrpSpPr>
          <p:grpSpPr>
            <a:xfrm>
              <a:off x="5749922" y="2382623"/>
              <a:ext cx="1108439" cy="3350361"/>
              <a:chOff x="3247506" y="1749606"/>
              <a:chExt cx="1352570" cy="362497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73AF2CC-6429-3C6A-0A0F-F22920999716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V="1">
                <a:off x="3278038" y="1749606"/>
                <a:ext cx="1322037" cy="9096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73A07A7-9208-664A-4762-3AE8037273D5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3278038" y="1749606"/>
                <a:ext cx="1322037" cy="16343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E19AAEA-7AD5-90ED-3EBE-CF7DABF75D53}"/>
                  </a:ext>
                </a:extLst>
              </p:cNvPr>
              <p:cNvCxnSpPr>
                <a:cxnSpLocks/>
                <a:stCxn id="8" idx="3"/>
                <a:endCxn id="14" idx="1"/>
              </p:cNvCxnSpPr>
              <p:nvPr/>
            </p:nvCxnSpPr>
            <p:spPr>
              <a:xfrm flipV="1">
                <a:off x="3278038" y="1783398"/>
                <a:ext cx="1322038" cy="23184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13BD241-3C03-796E-1008-B25AC9249FB2}"/>
                  </a:ext>
                </a:extLst>
              </p:cNvPr>
              <p:cNvCxnSpPr>
                <a:cxnSpLocks/>
                <a:stCxn id="9" idx="3"/>
                <a:endCxn id="14" idx="1"/>
              </p:cNvCxnSpPr>
              <p:nvPr/>
            </p:nvCxnSpPr>
            <p:spPr>
              <a:xfrm flipV="1">
                <a:off x="3278037" y="1783398"/>
                <a:ext cx="1322039" cy="303634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A8AA014-D5F4-0942-36F2-309F222CB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2703536"/>
                <a:ext cx="1288411" cy="188835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6268432-3A6A-6BE2-A0BF-37AF4F081E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3428244"/>
                <a:ext cx="1288411" cy="1163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A8F88F9-D311-979A-9FF6-911A8260B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4146148"/>
                <a:ext cx="1288411" cy="44574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FD3315C-43B8-9472-DF65-592590B036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0279" y="4591891"/>
                <a:ext cx="1288412" cy="27216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B887D9D-4AC7-E9D1-E7E3-B1C1459AF529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2693023"/>
                <a:ext cx="1341681" cy="268155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0AD147D-68AA-0893-8D76-D37A7783AFE3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3417731"/>
                <a:ext cx="1341681" cy="19568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A1CE8BC-A932-F147-5458-E602A6D77DEC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4135635"/>
                <a:ext cx="1341681" cy="123894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18A2F94-9E87-C519-8948-C09BD0445A22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3" y="4853539"/>
                <a:ext cx="1341682" cy="5210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114D1A0-F531-5BA9-BDD0-8BF461EA0FEB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3247509" y="2671252"/>
                <a:ext cx="1352566" cy="127266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FE91FCF-06FB-C4FF-FFEF-EEFF3AF09E0F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3247509" y="3395960"/>
                <a:ext cx="1352566" cy="5479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30B26F6-C6BE-080B-ABF9-751560406B45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3247509" y="3943914"/>
                <a:ext cx="1352566" cy="16995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4112DA4-62E6-9CA1-0C5A-4C842F7169DA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3247508" y="3943914"/>
                <a:ext cx="1352567" cy="8878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C99CED4-4A44-531F-ADBF-0A76B8BEB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7507" y="2716459"/>
                <a:ext cx="1352569" cy="48777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C102E1E-EA94-EBF1-8379-B9D38787F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2369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AF9DC59-9E57-23B5-2650-2EC471C9DD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9548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D3C8C31-178A-64CF-17CE-738BDDBDE4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6" y="3204238"/>
                <a:ext cx="1352570" cy="16727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C2AF592-8C46-4E3A-DC20-3389C09BBAEA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1648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86726-B0A5-E579-AD4A-316951CF6A27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88951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9880E3A-C40C-BC59-CA56-987C81EE8E32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160742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14057E0-6861-5EDD-4196-1255B3503370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3" y="2508106"/>
                <a:ext cx="1319913" cy="2325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DC48C485-49CB-5D7E-2062-B21E76B7FC71}"/>
                </a:ext>
              </a:extLst>
            </p:cNvPr>
            <p:cNvSpPr/>
            <p:nvPr/>
          </p:nvSpPr>
          <p:spPr>
            <a:xfrm>
              <a:off x="8459270" y="3868700"/>
              <a:ext cx="537246" cy="4383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FDB97A-33CB-9D21-AE4F-A23BEE2DF4BD}"/>
                </a:ext>
              </a:extLst>
            </p:cNvPr>
            <p:cNvGrpSpPr/>
            <p:nvPr/>
          </p:nvGrpSpPr>
          <p:grpSpPr>
            <a:xfrm>
              <a:off x="7204995" y="2352419"/>
              <a:ext cx="1254275" cy="3410061"/>
              <a:chOff x="4063589" y="2278678"/>
              <a:chExt cx="1594247" cy="3591178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FF79C7B-DBEA-BA59-FFD4-AE75EFAE8ABE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>
                <a:off x="4063590" y="2278678"/>
                <a:ext cx="1594246" cy="1827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44D28B5-A5EB-14F9-D72C-766DBDA596CB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>
                <a:off x="4063590" y="3003386"/>
                <a:ext cx="1594246" cy="110294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1273840-4967-3376-893A-5A04DFEBB106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>
                <a:off x="4063590" y="3721289"/>
                <a:ext cx="1594246" cy="385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61EDF64-58BA-8671-99F5-A389DCE3CA6E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4063589" y="4106325"/>
                <a:ext cx="1594247" cy="33286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BD37D96-20C5-FE8A-E72B-C4CC96C03BCA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4063589" y="4106325"/>
                <a:ext cx="1594247" cy="103882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1EA135B-358B-8424-9FCC-A952B6F8A396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4063589" y="4106325"/>
                <a:ext cx="1594247" cy="176353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6AF333-757B-7841-EFAF-B768B268CF07}"/>
                  </a:ext>
                </a:extLst>
              </p:cNvPr>
              <p:cNvSpPr txBox="1"/>
              <p:nvPr/>
            </p:nvSpPr>
            <p:spPr>
              <a:xfrm>
                <a:off x="3660754" y="5706926"/>
                <a:ext cx="847668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Inpu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6AF333-757B-7841-EFAF-B768B268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54" y="5706926"/>
                <a:ext cx="847668" cy="395045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38970BF-EDF7-1556-AB9B-770A3CDF674F}"/>
                  </a:ext>
                </a:extLst>
              </p:cNvPr>
              <p:cNvSpPr txBox="1"/>
              <p:nvPr/>
            </p:nvSpPr>
            <p:spPr>
              <a:xfrm>
                <a:off x="8305126" y="4353005"/>
                <a:ext cx="1001556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Outpu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38970BF-EDF7-1556-AB9B-770A3CDF6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26" y="4353005"/>
                <a:ext cx="1001556" cy="395045"/>
              </a:xfrm>
              <a:prstGeom prst="rect">
                <a:avLst/>
              </a:prstGeom>
              <a:blipFill>
                <a:blip r:embed="rId11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Domestic cat">
            <a:extLst>
              <a:ext uri="{FF2B5EF4-FFF2-40B4-BE49-F238E27FC236}">
                <a16:creationId xmlns:a16="http://schemas.microsoft.com/office/drawing/2014/main" id="{319C4CBD-769A-4FB7-2BDD-5D55899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17" y="3220155"/>
            <a:ext cx="1957168" cy="195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ight Arrow 80">
            <a:extLst>
              <a:ext uri="{FF2B5EF4-FFF2-40B4-BE49-F238E27FC236}">
                <a16:creationId xmlns:a16="http://schemas.microsoft.com/office/drawing/2014/main" id="{DD4C5F78-6447-D852-03BF-42C1B5399270}"/>
              </a:ext>
            </a:extLst>
          </p:cNvPr>
          <p:cNvSpPr/>
          <p:nvPr/>
        </p:nvSpPr>
        <p:spPr>
          <a:xfrm>
            <a:off x="2936972" y="4032825"/>
            <a:ext cx="854258" cy="408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F413E8-8627-1432-3033-C1119B4F1FB7}"/>
              </a:ext>
            </a:extLst>
          </p:cNvPr>
          <p:cNvSpPr txBox="1"/>
          <p:nvPr/>
        </p:nvSpPr>
        <p:spPr>
          <a:xfrm>
            <a:off x="3827982" y="2841040"/>
            <a:ext cx="4993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r>
              <a:rPr lang="en-US" dirty="0"/>
              <a:t>1</a:t>
            </a:r>
          </a:p>
          <a:p>
            <a:pPr algn="ctr"/>
            <a:r>
              <a:rPr lang="en-US" dirty="0"/>
              <a:t>24</a:t>
            </a:r>
          </a:p>
          <a:p>
            <a:pPr algn="ctr"/>
            <a:r>
              <a:rPr lang="en-US" dirty="0"/>
              <a:t>69</a:t>
            </a:r>
          </a:p>
          <a:p>
            <a:pPr algn="ctr"/>
            <a:r>
              <a:rPr lang="en-US" dirty="0"/>
              <a:t>32</a:t>
            </a:r>
          </a:p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42</a:t>
            </a:r>
          </a:p>
          <a:p>
            <a:pPr algn="ctr"/>
            <a:r>
              <a:rPr lang="en-US" dirty="0"/>
              <a:t>99</a:t>
            </a:r>
          </a:p>
          <a:p>
            <a:pPr algn="ctr"/>
            <a:r>
              <a:rPr lang="en-US" dirty="0"/>
              <a:t>93</a:t>
            </a:r>
          </a:p>
          <a:p>
            <a:pPr algn="ctr"/>
            <a:r>
              <a:rPr lang="en-US" dirty="0"/>
              <a:t>29</a:t>
            </a:r>
          </a:p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935DDA-F461-1B71-EA62-2A66A06DE5D5}"/>
              </a:ext>
            </a:extLst>
          </p:cNvPr>
          <p:cNvSpPr txBox="1"/>
          <p:nvPr/>
        </p:nvSpPr>
        <p:spPr>
          <a:xfrm>
            <a:off x="9345513" y="2518122"/>
            <a:ext cx="2607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Squared Error: </a:t>
            </a:r>
          </a:p>
          <a:p>
            <a:pPr algn="ctr"/>
            <a:r>
              <a:rPr lang="en-US" sz="2400" dirty="0"/>
              <a:t>(1 – 0.7)</a:t>
            </a:r>
            <a:r>
              <a:rPr lang="en-US" sz="2400" baseline="30000" dirty="0"/>
              <a:t>2</a:t>
            </a:r>
            <a:r>
              <a:rPr lang="en-US" sz="2400" dirty="0"/>
              <a:t> = 0.09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F09D111-930A-A889-8549-8D3768A029F8}"/>
              </a:ext>
            </a:extLst>
          </p:cNvPr>
          <p:cNvSpPr txBox="1"/>
          <p:nvPr/>
        </p:nvSpPr>
        <p:spPr>
          <a:xfrm>
            <a:off x="517142" y="1234255"/>
            <a:ext cx="902695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We need to find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weights</a:t>
            </a:r>
            <a:r>
              <a:rPr lang="en-US" sz="2400" dirty="0">
                <a:latin typeface="+mj-lt"/>
              </a:rPr>
              <a:t> for the network (and also the “b” shift values)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682ADE-1759-10E5-44E8-57A37ADDCF87}"/>
              </a:ext>
            </a:extLst>
          </p:cNvPr>
          <p:cNvSpPr txBox="1"/>
          <p:nvPr/>
        </p:nvSpPr>
        <p:spPr>
          <a:xfrm>
            <a:off x="8510480" y="3924379"/>
            <a:ext cx="112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</a:t>
            </a:r>
          </a:p>
        </p:txBody>
      </p:sp>
    </p:spTree>
    <p:extLst>
      <p:ext uri="{BB962C8B-B14F-4D97-AF65-F5344CB8AC3E}">
        <p14:creationId xmlns:p14="http://schemas.microsoft.com/office/powerpoint/2010/main" val="165961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 animBg="1"/>
      <p:bldP spid="82" grpId="0"/>
      <p:bldP spid="83" grpId="0"/>
      <p:bldP spid="85" grpId="0"/>
      <p:bldP spid="8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978B-C916-2366-318D-09316894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42" y="56398"/>
            <a:ext cx="10515600" cy="1325563"/>
          </a:xfrm>
        </p:spPr>
        <p:txBody>
          <a:bodyPr/>
          <a:lstStyle/>
          <a:p>
            <a:r>
              <a:rPr lang="en-US" dirty="0"/>
              <a:t>How do we fit a neural network model?</a:t>
            </a:r>
            <a:br>
              <a:rPr lang="en-US" dirty="0"/>
            </a:br>
            <a:r>
              <a:rPr lang="en-US" sz="2800" dirty="0"/>
              <a:t>Say we have a bunch of data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58439A-44DD-6BF4-F901-0D5F88F0DB61}"/>
              </a:ext>
            </a:extLst>
          </p:cNvPr>
          <p:cNvSpPr/>
          <p:nvPr/>
        </p:nvSpPr>
        <p:spPr>
          <a:xfrm>
            <a:off x="3935362" y="2793140"/>
            <a:ext cx="298452" cy="28737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BDD5D3-2003-E8AF-6640-49184B336EB9}"/>
              </a:ext>
            </a:extLst>
          </p:cNvPr>
          <p:cNvGrpSpPr/>
          <p:nvPr/>
        </p:nvGrpSpPr>
        <p:grpSpPr>
          <a:xfrm>
            <a:off x="5377096" y="2997977"/>
            <a:ext cx="397847" cy="2447573"/>
            <a:chOff x="2792566" y="2415396"/>
            <a:chExt cx="485472" cy="2648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C9F59B72-3D60-498B-90EF-442F8B83EFB4}"/>
                    </a:ext>
                  </a:extLst>
                </p:cNvPr>
                <p:cNvSpPr/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C9F59B72-3D60-498B-90EF-442F8B83EF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5843F329-565A-2669-0794-5A2FEBF32D5B}"/>
                    </a:ext>
                  </a:extLst>
                </p:cNvPr>
                <p:cNvSpPr/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5843F329-565A-2669-0794-5A2FEBF32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3EB046-D8F9-A567-DB83-28F04C7FBAD3}"/>
                    </a:ext>
                  </a:extLst>
                </p:cNvPr>
                <p:cNvSpPr/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3EB046-D8F9-A567-DB83-28F04C7FBA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A9944A8B-FCF7-0FF0-BF44-5218A480F584}"/>
                    </a:ext>
                  </a:extLst>
                </p:cNvPr>
                <p:cNvSpPr/>
                <p:nvPr/>
              </p:nvSpPr>
              <p:spPr>
                <a:xfrm>
                  <a:off x="2792566" y="4575912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A9944A8B-FCF7-0FF0-BF44-5218A480F5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6" y="4575912"/>
                  <a:ext cx="485471" cy="48767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A6804C-531A-0E12-AB9B-F9E7DE4E3EB5}"/>
              </a:ext>
            </a:extLst>
          </p:cNvPr>
          <p:cNvGrpSpPr/>
          <p:nvPr/>
        </p:nvGrpSpPr>
        <p:grpSpPr>
          <a:xfrm>
            <a:off x="6858360" y="2188492"/>
            <a:ext cx="397847" cy="3769856"/>
            <a:chOff x="4600075" y="1539563"/>
            <a:chExt cx="485472" cy="4078848"/>
          </a:xfrm>
          <a:solidFill>
            <a:srgbClr val="7030A0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070871-44A4-8F2A-E209-3980F4458645}"/>
                </a:ext>
              </a:extLst>
            </p:cNvPr>
            <p:cNvGrpSpPr/>
            <p:nvPr/>
          </p:nvGrpSpPr>
          <p:grpSpPr>
            <a:xfrm>
              <a:off x="4600075" y="1539563"/>
              <a:ext cx="485472" cy="2648186"/>
              <a:chOff x="2792566" y="2415396"/>
              <a:chExt cx="485472" cy="2648186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772F223E-EA93-CB2A-B6CB-A874B33079D7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772F223E-EA93-CB2A-B6CB-A874B33079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A657D8F0-38FE-4251-1F60-171240FD70FF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A657D8F0-38FE-4251-1F60-171240FD70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0293D227-F8EB-9D1A-B445-75B976D72205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0293D227-F8EB-9D1A-B445-75B976D722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F488D383-1BB6-034D-A576-2D8397C9F817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F488D383-1BB6-034D-A576-2D8397C9F8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500B7EA6-A5D5-E3EB-45D7-CCADE4A57468}"/>
                    </a:ext>
                  </a:extLst>
                </p:cNvPr>
                <p:cNvSpPr/>
                <p:nvPr/>
              </p:nvSpPr>
              <p:spPr>
                <a:xfrm>
                  <a:off x="4600075" y="4406033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500B7EA6-A5D5-E3EB-45D7-CCADE4A574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075" y="4406033"/>
                  <a:ext cx="485471" cy="48767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E9A5F398-FE78-3D76-337F-E445435363D5}"/>
                    </a:ext>
                  </a:extLst>
                </p:cNvPr>
                <p:cNvSpPr/>
                <p:nvPr/>
              </p:nvSpPr>
              <p:spPr>
                <a:xfrm>
                  <a:off x="4600075" y="5130741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E9A5F398-FE78-3D76-337F-E44543536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075" y="5130741"/>
                  <a:ext cx="485471" cy="48767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74E1CA-624D-94BB-EE3D-4ABD8356321E}"/>
              </a:ext>
            </a:extLst>
          </p:cNvPr>
          <p:cNvGrpSpPr/>
          <p:nvPr/>
        </p:nvGrpSpPr>
        <p:grpSpPr>
          <a:xfrm>
            <a:off x="4233810" y="3083663"/>
            <a:ext cx="1148261" cy="2349316"/>
            <a:chOff x="1397475" y="2508106"/>
            <a:chExt cx="1401163" cy="2541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D2F17-A902-DC8C-2BCD-A59D400CB195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1397479" y="2508106"/>
              <a:ext cx="1395088" cy="1511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244DE2D-84E2-C345-2F11-2CDEEB0BDDC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397479" y="2659231"/>
              <a:ext cx="1395088" cy="45232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7BBDFA-97CE-79D3-9C07-8DACA1E3F56C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1397479" y="2659231"/>
              <a:ext cx="1395088" cy="108918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FA6B5F-EF25-AB30-E83E-2479630E9E8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397479" y="2659231"/>
              <a:ext cx="1395088" cy="16864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BCD5FA-8532-2989-EEFB-94FF65E3ED1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397479" y="2659231"/>
              <a:ext cx="1395088" cy="23246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3A12-523E-6D92-616C-B97096C5F88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1397479" y="4819747"/>
              <a:ext cx="1395087" cy="16417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E09CE8-0695-1B63-6D59-9EEA5AD15B6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397478" y="4374005"/>
              <a:ext cx="1395088" cy="44574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EA36586-BC34-F062-4E95-F412D6B3BEA4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1397479" y="3748418"/>
              <a:ext cx="1395087" cy="107132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A98563-D7DD-910B-3EBB-4BA34B8788C1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397477" y="3133300"/>
              <a:ext cx="1395089" cy="16864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1C35FE-E7F3-F93E-5091-302C51BF1FF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397476" y="2538587"/>
              <a:ext cx="1395090" cy="228116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BD3D215-472A-893B-2B65-869069829F29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397479" y="3748418"/>
              <a:ext cx="1395086" cy="36603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979BEC-4F8F-C6BB-5ECD-C5D2382C8406}"/>
                </a:ext>
              </a:extLst>
            </p:cNvPr>
            <p:cNvCxnSpPr>
              <a:cxnSpLocks/>
            </p:cNvCxnSpPr>
            <p:nvPr/>
          </p:nvCxnSpPr>
          <p:spPr>
            <a:xfrm>
              <a:off x="1397475" y="2516844"/>
              <a:ext cx="1395090" cy="159761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51F7CC-BDCE-C1CB-1914-D94BEDAA1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475" y="4114454"/>
              <a:ext cx="1395090" cy="93552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6C12DB-3637-CAEA-BA42-9F6A8887F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475" y="4114454"/>
              <a:ext cx="1395090" cy="22197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47A246-1E9A-B85D-D87F-6199A057B36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475" y="3104973"/>
              <a:ext cx="1395090" cy="100948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247366-1188-EADF-E2FA-6ED937D1860F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1397479" y="3372422"/>
              <a:ext cx="1401159" cy="37599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ACA278-799B-DED2-DA18-5337630A3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0969" y="3372422"/>
              <a:ext cx="1367669" cy="164908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80220EF-2B36-6BD7-4407-47342780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0969" y="3372422"/>
              <a:ext cx="1367669" cy="103361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06BD9B-7719-79B6-C3E0-F907C0F1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9" y="2537941"/>
              <a:ext cx="1367669" cy="83448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8ED1F1-BFE4-B51B-71A2-69BEBB534E0B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9" y="3067244"/>
              <a:ext cx="1367669" cy="30517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F7E004-D0A1-EDC4-8326-C1C5AC5DB2C4}"/>
              </a:ext>
            </a:extLst>
          </p:cNvPr>
          <p:cNvGrpSpPr/>
          <p:nvPr/>
        </p:nvGrpSpPr>
        <p:grpSpPr>
          <a:xfrm>
            <a:off x="5749922" y="2382623"/>
            <a:ext cx="1108439" cy="3350361"/>
            <a:chOff x="3247506" y="1749606"/>
            <a:chExt cx="1352570" cy="362497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73AF2CC-6429-3C6A-0A0F-F2292099971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278038" y="1749606"/>
              <a:ext cx="1322037" cy="9096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73A07A7-9208-664A-4762-3AE8037273D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278038" y="1749606"/>
              <a:ext cx="1322037" cy="163433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19AAEA-7AD5-90ED-3EBE-CF7DABF75D53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3278038" y="1783398"/>
              <a:ext cx="1322038" cy="231844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13BD241-3C03-796E-1008-B25AC9249FB2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 flipV="1">
              <a:off x="3278037" y="1783398"/>
              <a:ext cx="1322039" cy="303634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A8AA014-D5F4-0942-36F2-309F222CB2B8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2703536"/>
              <a:ext cx="1288411" cy="188835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268432-3A6A-6BE2-A0BF-37AF4F081E46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3428244"/>
              <a:ext cx="1288411" cy="11636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A8F88F9-D311-979A-9FF6-911A8260B19B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4146148"/>
              <a:ext cx="1288411" cy="44574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D3315C-43B8-9472-DF65-592590B0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279" y="4591891"/>
              <a:ext cx="1288412" cy="27216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887D9D-4AC7-E9D1-E7E3-B1C1459AF529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4" y="2693023"/>
              <a:ext cx="1341681" cy="268155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0AD147D-68AA-0893-8D76-D37A7783AFE3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4" y="3417731"/>
              <a:ext cx="1341681" cy="195684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A1CE8BC-A932-F147-5458-E602A6D77DE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4" y="4135635"/>
              <a:ext cx="1341681" cy="123894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8A2F94-9E87-C519-8948-C09BD0445A22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3" y="4853539"/>
              <a:ext cx="1341682" cy="52103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114D1A0-F531-5BA9-BDD0-8BF461EA0FE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3247509" y="2671252"/>
              <a:ext cx="1352566" cy="127266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E91FCF-06FB-C4FF-FFEF-EEFF3AF09E0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3247509" y="3395960"/>
              <a:ext cx="1352566" cy="54795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30B26F6-C6BE-080B-ABF9-751560406B4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3247509" y="3943914"/>
              <a:ext cx="1352566" cy="16995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4112DA4-62E6-9CA1-0C5A-4C842F7169DA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3247508" y="3943914"/>
              <a:ext cx="1352567" cy="88785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C99CED4-4A44-531F-ADBF-0A76B8BEB266}"/>
                </a:ext>
              </a:extLst>
            </p:cNvPr>
            <p:cNvCxnSpPr>
              <a:cxnSpLocks/>
            </p:cNvCxnSpPr>
            <p:nvPr/>
          </p:nvCxnSpPr>
          <p:spPr>
            <a:xfrm>
              <a:off x="3247507" y="2716459"/>
              <a:ext cx="1352569" cy="48777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C102E1E-EA94-EBF1-8379-B9D38787F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7" y="3204238"/>
              <a:ext cx="1352569" cy="23692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AF9DC59-9E57-23B5-2650-2EC471C9D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7" y="3204238"/>
              <a:ext cx="1352569" cy="95483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D3C8C31-178A-64CF-17CE-738BDDBDE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6" y="3204238"/>
              <a:ext cx="1352570" cy="167273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C2AF592-8C46-4E3A-DC20-3389C09BBAEA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4" y="2508106"/>
              <a:ext cx="1319912" cy="16481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2786726-B0A5-E579-AD4A-316951CF6A27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4" y="2508106"/>
              <a:ext cx="1319912" cy="88951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9880E3A-C40C-BC59-CA56-987C81EE8E3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4" y="2508106"/>
              <a:ext cx="1319912" cy="160742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14057E0-6861-5EDD-4196-1255B350337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3" y="2508106"/>
              <a:ext cx="1319913" cy="232532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C48C485-49CB-5D7E-2062-B21E76B7FC71}"/>
              </a:ext>
            </a:extLst>
          </p:cNvPr>
          <p:cNvSpPr/>
          <p:nvPr/>
        </p:nvSpPr>
        <p:spPr>
          <a:xfrm>
            <a:off x="8459270" y="3868700"/>
            <a:ext cx="537246" cy="43838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FFDB97A-33CB-9D21-AE4F-A23BEE2DF4BD}"/>
              </a:ext>
            </a:extLst>
          </p:cNvPr>
          <p:cNvGrpSpPr/>
          <p:nvPr/>
        </p:nvGrpSpPr>
        <p:grpSpPr>
          <a:xfrm>
            <a:off x="7204995" y="2352419"/>
            <a:ext cx="1254275" cy="3410061"/>
            <a:chOff x="4063589" y="2278678"/>
            <a:chExt cx="1594247" cy="359117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FF79C7B-DBEA-BA59-FFD4-AE75EFAE8ABE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4063590" y="2278678"/>
              <a:ext cx="1594246" cy="18276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44D28B5-A5EB-14F9-D72C-766DBDA596CB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4063590" y="3003386"/>
              <a:ext cx="1594246" cy="110294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273840-4967-3376-893A-5A04DFEBB106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4063590" y="3721289"/>
              <a:ext cx="1594246" cy="38503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61EDF64-58BA-8671-99F5-A389DCE3CA6E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V="1">
              <a:off x="4063589" y="4106325"/>
              <a:ext cx="1594247" cy="33286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BD37D96-20C5-FE8A-E72B-C4CC96C03BC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V="1">
              <a:off x="4063589" y="4106325"/>
              <a:ext cx="1594247" cy="103882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1EA135B-358B-8424-9FCC-A952B6F8A396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V="1">
              <a:off x="4063589" y="4106325"/>
              <a:ext cx="1594247" cy="176353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6AF333-757B-7841-EFAF-B768B268CF07}"/>
                  </a:ext>
                </a:extLst>
              </p:cNvPr>
              <p:cNvSpPr txBox="1"/>
              <p:nvPr/>
            </p:nvSpPr>
            <p:spPr>
              <a:xfrm>
                <a:off x="3660754" y="5706926"/>
                <a:ext cx="847668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Inpu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6AF333-757B-7841-EFAF-B768B268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54" y="5706926"/>
                <a:ext cx="847668" cy="395045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38970BF-EDF7-1556-AB9B-770A3CDF674F}"/>
                  </a:ext>
                </a:extLst>
              </p:cNvPr>
              <p:cNvSpPr txBox="1"/>
              <p:nvPr/>
            </p:nvSpPr>
            <p:spPr>
              <a:xfrm>
                <a:off x="8305126" y="4353005"/>
                <a:ext cx="1001556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Outpu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38970BF-EDF7-1556-AB9B-770A3CDF6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26" y="4353005"/>
                <a:ext cx="1001556" cy="395045"/>
              </a:xfrm>
              <a:prstGeom prst="rect">
                <a:avLst/>
              </a:prstGeom>
              <a:blipFill>
                <a:blip r:embed="rId11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F09D111-930A-A889-8549-8D3768A029F8}"/>
              </a:ext>
            </a:extLst>
          </p:cNvPr>
          <p:cNvSpPr txBox="1"/>
          <p:nvPr/>
        </p:nvSpPr>
        <p:spPr>
          <a:xfrm>
            <a:off x="517142" y="1234255"/>
            <a:ext cx="902695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We need to find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weights</a:t>
            </a:r>
            <a:r>
              <a:rPr lang="en-US" sz="2400" dirty="0">
                <a:latin typeface="+mj-lt"/>
              </a:rPr>
              <a:t> for the network (and also the “b” shift values)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5A2D220-14A4-78D4-6F35-0576C668F652}"/>
              </a:ext>
            </a:extLst>
          </p:cNvPr>
          <p:cNvGrpSpPr/>
          <p:nvPr/>
        </p:nvGrpSpPr>
        <p:grpSpPr>
          <a:xfrm>
            <a:off x="2936972" y="2841040"/>
            <a:ext cx="6698388" cy="3139321"/>
            <a:chOff x="2936972" y="2841040"/>
            <a:chExt cx="6698388" cy="3139321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DD4C5F78-6447-D852-03BF-42C1B5399270}"/>
                </a:ext>
              </a:extLst>
            </p:cNvPr>
            <p:cNvSpPr/>
            <p:nvPr/>
          </p:nvSpPr>
          <p:spPr>
            <a:xfrm>
              <a:off x="2936972" y="4032825"/>
              <a:ext cx="854258" cy="408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4F413E8-8627-1432-3033-C1119B4F1FB7}"/>
                </a:ext>
              </a:extLst>
            </p:cNvPr>
            <p:cNvSpPr txBox="1"/>
            <p:nvPr/>
          </p:nvSpPr>
          <p:spPr>
            <a:xfrm>
              <a:off x="3827982" y="2841040"/>
              <a:ext cx="499356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</a:t>
              </a:r>
            </a:p>
            <a:p>
              <a:pPr algn="ctr"/>
              <a:r>
                <a:rPr lang="en-US" dirty="0"/>
                <a:t>32</a:t>
              </a:r>
            </a:p>
            <a:p>
              <a:pPr algn="ctr"/>
              <a:r>
                <a:rPr lang="en-US" dirty="0"/>
                <a:t>31</a:t>
              </a:r>
            </a:p>
            <a:p>
              <a:pPr algn="ctr"/>
              <a:r>
                <a:rPr lang="en-US" dirty="0"/>
                <a:t>40</a:t>
              </a:r>
            </a:p>
            <a:p>
              <a:pPr algn="ctr"/>
              <a:r>
                <a:rPr lang="en-US" dirty="0"/>
                <a:t>90</a:t>
              </a:r>
            </a:p>
            <a:p>
              <a:pPr algn="ctr"/>
              <a:r>
                <a:rPr lang="en-US" dirty="0"/>
                <a:t>91</a:t>
              </a:r>
            </a:p>
            <a:p>
              <a:pPr algn="ctr"/>
              <a:r>
                <a:rPr lang="en-US" dirty="0"/>
                <a:t>2</a:t>
              </a:r>
            </a:p>
            <a:p>
              <a:pPr algn="ctr"/>
              <a:r>
                <a:rPr lang="en-US" dirty="0"/>
                <a:t>4</a:t>
              </a:r>
            </a:p>
            <a:p>
              <a:pPr algn="ctr"/>
              <a:r>
                <a:rPr lang="en-US" dirty="0"/>
                <a:t>82</a:t>
              </a:r>
            </a:p>
            <a:p>
              <a:pPr algn="ctr"/>
              <a:r>
                <a:rPr lang="en-US" dirty="0"/>
                <a:t>9</a:t>
              </a:r>
            </a:p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5682ADE-1759-10E5-44E8-57A37ADDCF87}"/>
                </a:ext>
              </a:extLst>
            </p:cNvPr>
            <p:cNvSpPr txBox="1"/>
            <p:nvPr/>
          </p:nvSpPr>
          <p:spPr>
            <a:xfrm>
              <a:off x="8510480" y="3924379"/>
              <a:ext cx="1124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0.8</a:t>
              </a:r>
            </a:p>
          </p:txBody>
        </p:sp>
      </p:grpSp>
      <p:pic>
        <p:nvPicPr>
          <p:cNvPr id="10242" name="Picture 2" descr="Cats classified as alien invasive species in Poland">
            <a:extLst>
              <a:ext uri="{FF2B5EF4-FFF2-40B4-BE49-F238E27FC236}">
                <a16:creationId xmlns:a16="http://schemas.microsoft.com/office/drawing/2014/main" id="{331A42BB-F22C-C380-D9AE-23F09D33A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79" r="11110"/>
          <a:stretch/>
        </p:blipFill>
        <p:spPr bwMode="auto">
          <a:xfrm>
            <a:off x="163488" y="3230567"/>
            <a:ext cx="2651760" cy="186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1DDDF4-7C7D-A796-B266-A5A321D33361}"/>
              </a:ext>
            </a:extLst>
          </p:cNvPr>
          <p:cNvSpPr txBox="1"/>
          <p:nvPr/>
        </p:nvSpPr>
        <p:spPr>
          <a:xfrm>
            <a:off x="9345513" y="2518122"/>
            <a:ext cx="2607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Squared Error: </a:t>
            </a:r>
          </a:p>
          <a:p>
            <a:pPr algn="ctr"/>
            <a:r>
              <a:rPr lang="en-US" sz="2400" dirty="0"/>
              <a:t>(1 – 0.8)</a:t>
            </a:r>
            <a:r>
              <a:rPr lang="en-US" sz="2400" baseline="30000" dirty="0"/>
              <a:t>2</a:t>
            </a:r>
            <a:r>
              <a:rPr lang="en-US" sz="2400" dirty="0"/>
              <a:t> = 0.04</a:t>
            </a:r>
          </a:p>
        </p:txBody>
      </p:sp>
    </p:spTree>
    <p:extLst>
      <p:ext uri="{BB962C8B-B14F-4D97-AF65-F5344CB8AC3E}">
        <p14:creationId xmlns:p14="http://schemas.microsoft.com/office/powerpoint/2010/main" val="375409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978B-C916-2366-318D-09316894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42" y="56398"/>
            <a:ext cx="10515600" cy="1325563"/>
          </a:xfrm>
        </p:spPr>
        <p:txBody>
          <a:bodyPr/>
          <a:lstStyle/>
          <a:p>
            <a:r>
              <a:rPr lang="en-US" dirty="0"/>
              <a:t>How do we fit a neural network model?</a:t>
            </a:r>
            <a:br>
              <a:rPr lang="en-US" dirty="0"/>
            </a:br>
            <a:r>
              <a:rPr lang="en-US" sz="2800" dirty="0"/>
              <a:t>Say we have a bunch of data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58439A-44DD-6BF4-F901-0D5F88F0DB61}"/>
              </a:ext>
            </a:extLst>
          </p:cNvPr>
          <p:cNvSpPr/>
          <p:nvPr/>
        </p:nvSpPr>
        <p:spPr>
          <a:xfrm>
            <a:off x="3935362" y="2793140"/>
            <a:ext cx="298452" cy="28737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BDD5D3-2003-E8AF-6640-49184B336EB9}"/>
              </a:ext>
            </a:extLst>
          </p:cNvPr>
          <p:cNvGrpSpPr/>
          <p:nvPr/>
        </p:nvGrpSpPr>
        <p:grpSpPr>
          <a:xfrm>
            <a:off x="5377096" y="2997977"/>
            <a:ext cx="397847" cy="2447573"/>
            <a:chOff x="2792566" y="2415396"/>
            <a:chExt cx="485472" cy="2648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C9F59B72-3D60-498B-90EF-442F8B83EFB4}"/>
                    </a:ext>
                  </a:extLst>
                </p:cNvPr>
                <p:cNvSpPr/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C9F59B72-3D60-498B-90EF-442F8B83EF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5843F329-565A-2669-0794-5A2FEBF32D5B}"/>
                    </a:ext>
                  </a:extLst>
                </p:cNvPr>
                <p:cNvSpPr/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5843F329-565A-2669-0794-5A2FEBF32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3EB046-D8F9-A567-DB83-28F04C7FBAD3}"/>
                    </a:ext>
                  </a:extLst>
                </p:cNvPr>
                <p:cNvSpPr/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FC3EB046-D8F9-A567-DB83-28F04C7FBA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A9944A8B-FCF7-0FF0-BF44-5218A480F584}"/>
                    </a:ext>
                  </a:extLst>
                </p:cNvPr>
                <p:cNvSpPr/>
                <p:nvPr/>
              </p:nvSpPr>
              <p:spPr>
                <a:xfrm>
                  <a:off x="2792566" y="4575912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A9944A8B-FCF7-0FF0-BF44-5218A480F5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6" y="4575912"/>
                  <a:ext cx="485471" cy="48767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A6804C-531A-0E12-AB9B-F9E7DE4E3EB5}"/>
              </a:ext>
            </a:extLst>
          </p:cNvPr>
          <p:cNvGrpSpPr/>
          <p:nvPr/>
        </p:nvGrpSpPr>
        <p:grpSpPr>
          <a:xfrm>
            <a:off x="6858360" y="2188492"/>
            <a:ext cx="397847" cy="3769856"/>
            <a:chOff x="4600075" y="1539563"/>
            <a:chExt cx="485472" cy="4078848"/>
          </a:xfrm>
          <a:solidFill>
            <a:srgbClr val="7030A0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070871-44A4-8F2A-E209-3980F4458645}"/>
                </a:ext>
              </a:extLst>
            </p:cNvPr>
            <p:cNvGrpSpPr/>
            <p:nvPr/>
          </p:nvGrpSpPr>
          <p:grpSpPr>
            <a:xfrm>
              <a:off x="4600075" y="1539563"/>
              <a:ext cx="485472" cy="2648186"/>
              <a:chOff x="2792566" y="2415396"/>
              <a:chExt cx="485472" cy="2648186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772F223E-EA93-CB2A-B6CB-A874B33079D7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772F223E-EA93-CB2A-B6CB-A874B33079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A657D8F0-38FE-4251-1F60-171240FD70FF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A657D8F0-38FE-4251-1F60-171240FD70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0293D227-F8EB-9D1A-B445-75B976D72205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0293D227-F8EB-9D1A-B445-75B976D722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F488D383-1BB6-034D-A576-2D8397C9F817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F488D383-1BB6-034D-A576-2D8397C9F8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500B7EA6-A5D5-E3EB-45D7-CCADE4A57468}"/>
                    </a:ext>
                  </a:extLst>
                </p:cNvPr>
                <p:cNvSpPr/>
                <p:nvPr/>
              </p:nvSpPr>
              <p:spPr>
                <a:xfrm>
                  <a:off x="4600075" y="4406033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500B7EA6-A5D5-E3EB-45D7-CCADE4A574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075" y="4406033"/>
                  <a:ext cx="485471" cy="48767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E9A5F398-FE78-3D76-337F-E445435363D5}"/>
                    </a:ext>
                  </a:extLst>
                </p:cNvPr>
                <p:cNvSpPr/>
                <p:nvPr/>
              </p:nvSpPr>
              <p:spPr>
                <a:xfrm>
                  <a:off x="4600075" y="5130741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E9A5F398-FE78-3D76-337F-E44543536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075" y="5130741"/>
                  <a:ext cx="485471" cy="48767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74E1CA-624D-94BB-EE3D-4ABD8356321E}"/>
              </a:ext>
            </a:extLst>
          </p:cNvPr>
          <p:cNvGrpSpPr/>
          <p:nvPr/>
        </p:nvGrpSpPr>
        <p:grpSpPr>
          <a:xfrm>
            <a:off x="4233810" y="3083663"/>
            <a:ext cx="1148261" cy="2349316"/>
            <a:chOff x="1397475" y="2508106"/>
            <a:chExt cx="1401163" cy="2541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D2F17-A902-DC8C-2BCD-A59D400CB195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1397479" y="2508106"/>
              <a:ext cx="1395088" cy="1511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244DE2D-84E2-C345-2F11-2CDEEB0BDDC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397479" y="2659231"/>
              <a:ext cx="1395088" cy="45232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7BBDFA-97CE-79D3-9C07-8DACA1E3F56C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1397479" y="2659231"/>
              <a:ext cx="1395088" cy="108918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FA6B5F-EF25-AB30-E83E-2479630E9E8B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397479" y="2659231"/>
              <a:ext cx="1395088" cy="16864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BCD5FA-8532-2989-EEFB-94FF65E3ED1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397479" y="2659231"/>
              <a:ext cx="1395088" cy="23246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673A12-523E-6D92-616C-B97096C5F88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1397479" y="4819747"/>
              <a:ext cx="1395087" cy="16417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E09CE8-0695-1B63-6D59-9EEA5AD15B6F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397478" y="4374005"/>
              <a:ext cx="1395088" cy="44574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EA36586-BC34-F062-4E95-F412D6B3BEA4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1397479" y="3748418"/>
              <a:ext cx="1395087" cy="107132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A98563-D7DD-910B-3EBB-4BA34B8788C1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397477" y="3133300"/>
              <a:ext cx="1395089" cy="16864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1C35FE-E7F3-F93E-5091-302C51BF1FF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397476" y="2538587"/>
              <a:ext cx="1395090" cy="228116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BD3D215-472A-893B-2B65-869069829F29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397479" y="3748418"/>
              <a:ext cx="1395086" cy="36603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979BEC-4F8F-C6BB-5ECD-C5D2382C8406}"/>
                </a:ext>
              </a:extLst>
            </p:cNvPr>
            <p:cNvCxnSpPr>
              <a:cxnSpLocks/>
            </p:cNvCxnSpPr>
            <p:nvPr/>
          </p:nvCxnSpPr>
          <p:spPr>
            <a:xfrm>
              <a:off x="1397475" y="2516844"/>
              <a:ext cx="1395090" cy="159761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51F7CC-BDCE-C1CB-1914-D94BEDAA1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475" y="4114454"/>
              <a:ext cx="1395090" cy="93552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6C12DB-3637-CAEA-BA42-9F6A8887FB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475" y="4114454"/>
              <a:ext cx="1395090" cy="22197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47A246-1E9A-B85D-D87F-6199A057B36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475" y="3104973"/>
              <a:ext cx="1395090" cy="100948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247366-1188-EADF-E2FA-6ED937D1860F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1397479" y="3372422"/>
              <a:ext cx="1401159" cy="37599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ACA278-799B-DED2-DA18-5337630A3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0969" y="3372422"/>
              <a:ext cx="1367669" cy="164908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80220EF-2B36-6BD7-4407-473427803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0969" y="3372422"/>
              <a:ext cx="1367669" cy="103361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06BD9B-7719-79B6-C3E0-F907C0F1A05B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9" y="2537941"/>
              <a:ext cx="1367669" cy="83448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8ED1F1-BFE4-B51B-71A2-69BEBB534E0B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9" y="3067244"/>
              <a:ext cx="1367669" cy="30517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F7E004-D0A1-EDC4-8326-C1C5AC5DB2C4}"/>
              </a:ext>
            </a:extLst>
          </p:cNvPr>
          <p:cNvGrpSpPr/>
          <p:nvPr/>
        </p:nvGrpSpPr>
        <p:grpSpPr>
          <a:xfrm>
            <a:off x="5749922" y="2382623"/>
            <a:ext cx="1108439" cy="3350361"/>
            <a:chOff x="3247506" y="1749606"/>
            <a:chExt cx="1352570" cy="362497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73AF2CC-6429-3C6A-0A0F-F2292099971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278038" y="1749606"/>
              <a:ext cx="1322037" cy="9096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73A07A7-9208-664A-4762-3AE8037273D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278038" y="1749606"/>
              <a:ext cx="1322037" cy="163433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19AAEA-7AD5-90ED-3EBE-CF7DABF75D53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3278038" y="1783398"/>
              <a:ext cx="1322038" cy="231844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13BD241-3C03-796E-1008-B25AC9249FB2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 flipV="1">
              <a:off x="3278037" y="1783398"/>
              <a:ext cx="1322039" cy="303634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A8AA014-D5F4-0942-36F2-309F222CB2B8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2703536"/>
              <a:ext cx="1288411" cy="188835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6268432-3A6A-6BE2-A0BF-37AF4F081E46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3428244"/>
              <a:ext cx="1288411" cy="11636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A8F88F9-D311-979A-9FF6-911A8260B19B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4146148"/>
              <a:ext cx="1288411" cy="44574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D3315C-43B8-9472-DF65-592590B03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279" y="4591891"/>
              <a:ext cx="1288412" cy="27216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887D9D-4AC7-E9D1-E7E3-B1C1459AF529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4" y="2693023"/>
              <a:ext cx="1341681" cy="268155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0AD147D-68AA-0893-8D76-D37A7783AFE3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4" y="3417731"/>
              <a:ext cx="1341681" cy="195684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A1CE8BC-A932-F147-5458-E602A6D77DE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4" y="4135635"/>
              <a:ext cx="1341681" cy="123894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8A2F94-9E87-C519-8948-C09BD0445A22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3" y="4853539"/>
              <a:ext cx="1341682" cy="52103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114D1A0-F531-5BA9-BDD0-8BF461EA0FE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3247509" y="2671252"/>
              <a:ext cx="1352566" cy="127266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E91FCF-06FB-C4FF-FFEF-EEFF3AF09E0F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3247509" y="3395960"/>
              <a:ext cx="1352566" cy="54795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30B26F6-C6BE-080B-ABF9-751560406B4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3247509" y="3943914"/>
              <a:ext cx="1352566" cy="16995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4112DA4-62E6-9CA1-0C5A-4C842F7169DA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3247508" y="3943914"/>
              <a:ext cx="1352567" cy="88785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C99CED4-4A44-531F-ADBF-0A76B8BEB266}"/>
                </a:ext>
              </a:extLst>
            </p:cNvPr>
            <p:cNvCxnSpPr>
              <a:cxnSpLocks/>
            </p:cNvCxnSpPr>
            <p:nvPr/>
          </p:nvCxnSpPr>
          <p:spPr>
            <a:xfrm>
              <a:off x="3247507" y="2716459"/>
              <a:ext cx="1352569" cy="48777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C102E1E-EA94-EBF1-8379-B9D38787F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7" y="3204238"/>
              <a:ext cx="1352569" cy="23692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AF9DC59-9E57-23B5-2650-2EC471C9D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7" y="3204238"/>
              <a:ext cx="1352569" cy="95483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D3C8C31-178A-64CF-17CE-738BDDBDE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6" y="3204238"/>
              <a:ext cx="1352570" cy="167273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C2AF592-8C46-4E3A-DC20-3389C09BBAEA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4" y="2508106"/>
              <a:ext cx="1319912" cy="16481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2786726-B0A5-E579-AD4A-316951CF6A27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4" y="2508106"/>
              <a:ext cx="1319912" cy="88951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9880E3A-C40C-BC59-CA56-987C81EE8E32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4" y="2508106"/>
              <a:ext cx="1319912" cy="160742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14057E0-6861-5EDD-4196-1255B350337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3" y="2508106"/>
              <a:ext cx="1319913" cy="232532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C48C485-49CB-5D7E-2062-B21E76B7FC71}"/>
              </a:ext>
            </a:extLst>
          </p:cNvPr>
          <p:cNvSpPr/>
          <p:nvPr/>
        </p:nvSpPr>
        <p:spPr>
          <a:xfrm>
            <a:off x="8459270" y="3868700"/>
            <a:ext cx="537246" cy="43838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FFDB97A-33CB-9D21-AE4F-A23BEE2DF4BD}"/>
              </a:ext>
            </a:extLst>
          </p:cNvPr>
          <p:cNvGrpSpPr/>
          <p:nvPr/>
        </p:nvGrpSpPr>
        <p:grpSpPr>
          <a:xfrm>
            <a:off x="7204995" y="2352419"/>
            <a:ext cx="1254275" cy="3410061"/>
            <a:chOff x="4063589" y="2278678"/>
            <a:chExt cx="1594247" cy="359117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FF79C7B-DBEA-BA59-FFD4-AE75EFAE8ABE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4063590" y="2278678"/>
              <a:ext cx="1594246" cy="18276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44D28B5-A5EB-14F9-D72C-766DBDA596CB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4063590" y="3003386"/>
              <a:ext cx="1594246" cy="110294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273840-4967-3376-893A-5A04DFEBB106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4063590" y="3721289"/>
              <a:ext cx="1594246" cy="38503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61EDF64-58BA-8671-99F5-A389DCE3CA6E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V="1">
              <a:off x="4063589" y="4106325"/>
              <a:ext cx="1594247" cy="33286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BD37D96-20C5-FE8A-E72B-C4CC96C03BC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V="1">
              <a:off x="4063589" y="4106325"/>
              <a:ext cx="1594247" cy="103882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1EA135B-358B-8424-9FCC-A952B6F8A396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V="1">
              <a:off x="4063589" y="4106325"/>
              <a:ext cx="1594247" cy="176353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6AF333-757B-7841-EFAF-B768B268CF07}"/>
                  </a:ext>
                </a:extLst>
              </p:cNvPr>
              <p:cNvSpPr txBox="1"/>
              <p:nvPr/>
            </p:nvSpPr>
            <p:spPr>
              <a:xfrm>
                <a:off x="3660754" y="5706926"/>
                <a:ext cx="847668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Inpu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F6AF333-757B-7841-EFAF-B768B268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54" y="5706926"/>
                <a:ext cx="847668" cy="395045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38970BF-EDF7-1556-AB9B-770A3CDF674F}"/>
                  </a:ext>
                </a:extLst>
              </p:cNvPr>
              <p:cNvSpPr txBox="1"/>
              <p:nvPr/>
            </p:nvSpPr>
            <p:spPr>
              <a:xfrm>
                <a:off x="8305126" y="4353005"/>
                <a:ext cx="1001556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Outpu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38970BF-EDF7-1556-AB9B-770A3CDF6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26" y="4353005"/>
                <a:ext cx="1001556" cy="395045"/>
              </a:xfrm>
              <a:prstGeom prst="rect">
                <a:avLst/>
              </a:prstGeom>
              <a:blipFill>
                <a:blip r:embed="rId11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1F09D111-930A-A889-8549-8D3768A029F8}"/>
              </a:ext>
            </a:extLst>
          </p:cNvPr>
          <p:cNvSpPr txBox="1"/>
          <p:nvPr/>
        </p:nvSpPr>
        <p:spPr>
          <a:xfrm>
            <a:off x="517142" y="1234255"/>
            <a:ext cx="902695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We need to find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weights</a:t>
            </a:r>
            <a:r>
              <a:rPr lang="en-US" sz="2400" dirty="0">
                <a:latin typeface="+mj-lt"/>
              </a:rPr>
              <a:t> for the network (and also the “b” shift values)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A37729C-C608-23C3-1DEE-5F3F68BF6D4E}"/>
              </a:ext>
            </a:extLst>
          </p:cNvPr>
          <p:cNvGrpSpPr/>
          <p:nvPr/>
        </p:nvGrpSpPr>
        <p:grpSpPr>
          <a:xfrm>
            <a:off x="2936972" y="2841040"/>
            <a:ext cx="6698388" cy="3139321"/>
            <a:chOff x="2936972" y="2841040"/>
            <a:chExt cx="6698388" cy="3139321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DD4C5F78-6447-D852-03BF-42C1B5399270}"/>
                </a:ext>
              </a:extLst>
            </p:cNvPr>
            <p:cNvSpPr/>
            <p:nvPr/>
          </p:nvSpPr>
          <p:spPr>
            <a:xfrm>
              <a:off x="2936972" y="4032825"/>
              <a:ext cx="854258" cy="408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4F413E8-8627-1432-3033-C1119B4F1FB7}"/>
                </a:ext>
              </a:extLst>
            </p:cNvPr>
            <p:cNvSpPr txBox="1"/>
            <p:nvPr/>
          </p:nvSpPr>
          <p:spPr>
            <a:xfrm>
              <a:off x="3827982" y="2841040"/>
              <a:ext cx="499356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99</a:t>
              </a:r>
            </a:p>
            <a:p>
              <a:pPr algn="ctr"/>
              <a:r>
                <a:rPr lang="en-US" dirty="0"/>
                <a:t>99</a:t>
              </a:r>
            </a:p>
            <a:p>
              <a:pPr algn="ctr"/>
              <a:r>
                <a:rPr lang="en-US" dirty="0"/>
                <a:t>98</a:t>
              </a:r>
            </a:p>
            <a:p>
              <a:pPr algn="ctr"/>
              <a:r>
                <a:rPr lang="en-US" dirty="0"/>
                <a:t>45</a:t>
              </a:r>
            </a:p>
            <a:p>
              <a:pPr algn="ctr"/>
              <a:r>
                <a:rPr lang="en-US" dirty="0"/>
                <a:t>52</a:t>
              </a:r>
            </a:p>
            <a:p>
              <a:pPr algn="ctr"/>
              <a:r>
                <a:rPr lang="en-US" dirty="0"/>
                <a:t>3</a:t>
              </a:r>
            </a:p>
            <a:p>
              <a:pPr algn="ctr"/>
              <a:r>
                <a:rPr lang="en-US" dirty="0"/>
                <a:t>25</a:t>
              </a:r>
            </a:p>
            <a:p>
              <a:pPr algn="ctr"/>
              <a:r>
                <a:rPr lang="en-US" dirty="0"/>
                <a:t>99</a:t>
              </a:r>
            </a:p>
            <a:p>
              <a:pPr algn="ctr"/>
              <a:r>
                <a:rPr lang="en-US" dirty="0"/>
                <a:t>98</a:t>
              </a:r>
            </a:p>
            <a:p>
              <a:pPr algn="ctr"/>
              <a:r>
                <a:rPr lang="en-US" dirty="0"/>
                <a:t>93</a:t>
              </a:r>
            </a:p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5682ADE-1759-10E5-44E8-57A37ADDCF87}"/>
                </a:ext>
              </a:extLst>
            </p:cNvPr>
            <p:cNvSpPr txBox="1"/>
            <p:nvPr/>
          </p:nvSpPr>
          <p:spPr>
            <a:xfrm>
              <a:off x="8510480" y="3924379"/>
              <a:ext cx="1124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</p:grpSp>
      <p:pic>
        <p:nvPicPr>
          <p:cNvPr id="11266" name="Picture 2" descr="Banana Exotic Fruits, varieties, production, seasonality | Libertyprim">
            <a:extLst>
              <a:ext uri="{FF2B5EF4-FFF2-40B4-BE49-F238E27FC236}">
                <a16:creationId xmlns:a16="http://schemas.microsoft.com/office/drawing/2014/main" id="{6B802B0C-0593-3201-4B70-869E6AB23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9" y="3164065"/>
            <a:ext cx="2067232" cy="20672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838781-3DE9-34EA-EC03-14E461308CA3}"/>
              </a:ext>
            </a:extLst>
          </p:cNvPr>
          <p:cNvSpPr txBox="1"/>
          <p:nvPr/>
        </p:nvSpPr>
        <p:spPr>
          <a:xfrm>
            <a:off x="9345513" y="2518122"/>
            <a:ext cx="2607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Squared Error: </a:t>
            </a:r>
          </a:p>
          <a:p>
            <a:pPr algn="ctr"/>
            <a:r>
              <a:rPr lang="en-US" sz="2400" dirty="0"/>
              <a:t>(0 – 0.2)</a:t>
            </a:r>
            <a:r>
              <a:rPr lang="en-US" sz="2400" baseline="30000" dirty="0"/>
              <a:t>2</a:t>
            </a:r>
            <a:r>
              <a:rPr lang="en-US" sz="2400" dirty="0"/>
              <a:t> = 0.04</a:t>
            </a:r>
          </a:p>
        </p:txBody>
      </p:sp>
    </p:spTree>
    <p:extLst>
      <p:ext uri="{BB962C8B-B14F-4D97-AF65-F5344CB8AC3E}">
        <p14:creationId xmlns:p14="http://schemas.microsoft.com/office/powerpoint/2010/main" val="269556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978B-C916-2366-318D-09316894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42" y="56398"/>
            <a:ext cx="10515600" cy="1325563"/>
          </a:xfrm>
        </p:spPr>
        <p:txBody>
          <a:bodyPr/>
          <a:lstStyle/>
          <a:p>
            <a:r>
              <a:rPr lang="en-US" dirty="0"/>
              <a:t>How do we fit a neural network model?</a:t>
            </a:r>
            <a:br>
              <a:rPr lang="en-US" dirty="0"/>
            </a:br>
            <a:r>
              <a:rPr lang="en-US" sz="2800" dirty="0"/>
              <a:t>Say we have a bunch of data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7E44E6-360A-D2A1-101C-072A300631D5}"/>
              </a:ext>
            </a:extLst>
          </p:cNvPr>
          <p:cNvGrpSpPr/>
          <p:nvPr/>
        </p:nvGrpSpPr>
        <p:grpSpPr>
          <a:xfrm>
            <a:off x="725825" y="2335976"/>
            <a:ext cx="5645928" cy="3913479"/>
            <a:chOff x="3660754" y="2188492"/>
            <a:chExt cx="5645928" cy="391347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658439A-44DD-6BF4-F901-0D5F88F0DB61}"/>
                </a:ext>
              </a:extLst>
            </p:cNvPr>
            <p:cNvSpPr/>
            <p:nvPr/>
          </p:nvSpPr>
          <p:spPr>
            <a:xfrm>
              <a:off x="3935362" y="2793140"/>
              <a:ext cx="298452" cy="28737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BDD5D3-2003-E8AF-6640-49184B336EB9}"/>
                </a:ext>
              </a:extLst>
            </p:cNvPr>
            <p:cNvGrpSpPr/>
            <p:nvPr/>
          </p:nvGrpSpPr>
          <p:grpSpPr>
            <a:xfrm>
              <a:off x="5377096" y="2997977"/>
              <a:ext cx="397847" cy="2447573"/>
              <a:chOff x="2792566" y="2415396"/>
              <a:chExt cx="485472" cy="26481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ounded Rectangle 5">
                    <a:extLst>
                      <a:ext uri="{FF2B5EF4-FFF2-40B4-BE49-F238E27FC236}">
                        <a16:creationId xmlns:a16="http://schemas.microsoft.com/office/drawing/2014/main" id="{C9F59B72-3D60-498B-90EF-442F8B83EFB4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6" name="Rounded Rectangle 5">
                    <a:extLst>
                      <a:ext uri="{FF2B5EF4-FFF2-40B4-BE49-F238E27FC236}">
                        <a16:creationId xmlns:a16="http://schemas.microsoft.com/office/drawing/2014/main" id="{C9F59B72-3D60-498B-90EF-442F8B83EF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5843F329-565A-2669-0794-5A2FEBF32D5B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5843F329-565A-2669-0794-5A2FEBF32D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FC3EB046-D8F9-A567-DB83-28F04C7FBAD3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FC3EB046-D8F9-A567-DB83-28F04C7FBA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9944A8B-FCF7-0FF0-BF44-5218A480F584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9944A8B-FCF7-0FF0-BF44-5218A480F5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A6804C-531A-0E12-AB9B-F9E7DE4E3EB5}"/>
                </a:ext>
              </a:extLst>
            </p:cNvPr>
            <p:cNvGrpSpPr/>
            <p:nvPr/>
          </p:nvGrpSpPr>
          <p:grpSpPr>
            <a:xfrm>
              <a:off x="6858360" y="2188492"/>
              <a:ext cx="397847" cy="3769856"/>
              <a:chOff x="4600075" y="1539563"/>
              <a:chExt cx="485472" cy="4078848"/>
            </a:xfrm>
            <a:solidFill>
              <a:srgbClr val="7030A0"/>
            </a:solidFill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2070871-44A4-8F2A-E209-3980F4458645}"/>
                  </a:ext>
                </a:extLst>
              </p:cNvPr>
              <p:cNvGrpSpPr/>
              <p:nvPr/>
            </p:nvGrpSpPr>
            <p:grpSpPr>
              <a:xfrm>
                <a:off x="4600075" y="1539563"/>
                <a:ext cx="485472" cy="2648186"/>
                <a:chOff x="2792566" y="2415396"/>
                <a:chExt cx="485472" cy="264818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772F223E-EA93-CB2A-B6CB-A874B3307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772F223E-EA93-CB2A-B6CB-A874B33079D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A657D8F0-38FE-4251-1F60-171240FD7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A657D8F0-38FE-4251-1F60-171240FD7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0293D227-F8EB-9D1A-B445-75B976D72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0293D227-F8EB-9D1A-B445-75B976D7220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F488D383-1BB6-034D-A576-2D8397C9F8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F488D383-1BB6-034D-A576-2D8397C9F8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00B7EA6-A5D5-E3EB-45D7-CCADE4A57468}"/>
                      </a:ext>
                    </a:extLst>
                  </p:cNvPr>
                  <p:cNvSpPr/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00B7EA6-A5D5-E3EB-45D7-CCADE4A574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E9A5F398-FE78-3D76-337F-E445435363D5}"/>
                      </a:ext>
                    </a:extLst>
                  </p:cNvPr>
                  <p:cNvSpPr/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E9A5F398-FE78-3D76-337F-E445435363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74E1CA-624D-94BB-EE3D-4ABD8356321E}"/>
                </a:ext>
              </a:extLst>
            </p:cNvPr>
            <p:cNvGrpSpPr/>
            <p:nvPr/>
          </p:nvGrpSpPr>
          <p:grpSpPr>
            <a:xfrm>
              <a:off x="4233810" y="3083663"/>
              <a:ext cx="1148261" cy="2349316"/>
              <a:chOff x="1397475" y="2508106"/>
              <a:chExt cx="1401163" cy="254187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8CD2F17-A902-DC8C-2BCD-A59D400CB195}"/>
                  </a:ext>
                </a:extLst>
              </p:cNvPr>
              <p:cNvCxnSpPr>
                <a:endCxn id="6" idx="1"/>
              </p:cNvCxnSpPr>
              <p:nvPr/>
            </p:nvCxnSpPr>
            <p:spPr>
              <a:xfrm>
                <a:off x="1397479" y="2508106"/>
                <a:ext cx="1395088" cy="1511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44DE2D-84E2-C345-2F11-2CDEEB0BDDCE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452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E7BBDFA-97CE-79D3-9C07-8DACA1E3F56C}"/>
                  </a:ext>
                </a:extLst>
              </p:cNvPr>
              <p:cNvCxnSpPr>
                <a:cxnSpLocks/>
                <a:stCxn id="4" idx="3"/>
                <a:endCxn id="6" idx="1"/>
              </p:cNvCxnSpPr>
              <p:nvPr/>
            </p:nvCxnSpPr>
            <p:spPr>
              <a:xfrm flipV="1">
                <a:off x="1397479" y="2659231"/>
                <a:ext cx="1395088" cy="108918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4FA6B5F-EF25-AB30-E83E-2479630E9E8B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8BCD5FA-8532-2989-EEFB-94FF65E3ED11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232469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F673A12-523E-6D92-616C-B97096C5F88E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 flipV="1">
                <a:off x="1397479" y="4819747"/>
                <a:ext cx="1395087" cy="164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0E09CE8-0695-1B63-6D59-9EEA5AD15B6F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8" y="4374005"/>
                <a:ext cx="1395088" cy="44574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EA36586-BC34-F062-4E95-F412D6B3BEA4}"/>
                  </a:ext>
                </a:extLst>
              </p:cNvPr>
              <p:cNvCxnSpPr>
                <a:cxnSpLocks/>
                <a:stCxn id="4" idx="3"/>
                <a:endCxn id="9" idx="1"/>
              </p:cNvCxnSpPr>
              <p:nvPr/>
            </p:nvCxnSpPr>
            <p:spPr>
              <a:xfrm>
                <a:off x="1397479" y="3748418"/>
                <a:ext cx="1395087" cy="10713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BA98563-D7DD-910B-3EBB-4BA34B8788C1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7" y="3133300"/>
                <a:ext cx="1395089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01C35FE-E7F3-F93E-5091-302C51BF1FFE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6" y="2538587"/>
                <a:ext cx="1395090" cy="228116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BD3D215-472A-893B-2B65-869069829F29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1397479" y="3748418"/>
                <a:ext cx="1395086" cy="366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3979BEC-4F8F-C6BB-5ECD-C5D2382C8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2516844"/>
                <a:ext cx="1395090" cy="15976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F51F7CC-BDCE-C1CB-1914-D94BEDAA1F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93552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36C12DB-3637-CAEA-BA42-9F6A8887FB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22197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847A246-1E9A-B85D-D87F-6199A057B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3104973"/>
                <a:ext cx="1395090" cy="1009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1247366-1188-EADF-E2FA-6ED937D1860F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 flipV="1">
                <a:off x="1397479" y="3372422"/>
                <a:ext cx="1401159" cy="37599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0ACA278-799B-DED2-DA18-5337630A3D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64908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80220EF-2B36-6BD7-4407-473427803C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03361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406BD9B-7719-79B6-C3E0-F907C0F1A0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2537941"/>
                <a:ext cx="1367669" cy="834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48ED1F1-BFE4-B51B-71A2-69BEBB534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3067244"/>
                <a:ext cx="1367669" cy="305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AF7E004-D0A1-EDC4-8326-C1C5AC5DB2C4}"/>
                </a:ext>
              </a:extLst>
            </p:cNvPr>
            <p:cNvGrpSpPr/>
            <p:nvPr/>
          </p:nvGrpSpPr>
          <p:grpSpPr>
            <a:xfrm>
              <a:off x="5749922" y="2382623"/>
              <a:ext cx="1108439" cy="3350361"/>
              <a:chOff x="3247506" y="1749606"/>
              <a:chExt cx="1352570" cy="362497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73AF2CC-6429-3C6A-0A0F-F22920999716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V="1">
                <a:off x="3278038" y="1749606"/>
                <a:ext cx="1322037" cy="9096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73A07A7-9208-664A-4762-3AE8037273D5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3278038" y="1749606"/>
                <a:ext cx="1322037" cy="16343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E19AAEA-7AD5-90ED-3EBE-CF7DABF75D53}"/>
                  </a:ext>
                </a:extLst>
              </p:cNvPr>
              <p:cNvCxnSpPr>
                <a:cxnSpLocks/>
                <a:stCxn id="8" idx="3"/>
                <a:endCxn id="14" idx="1"/>
              </p:cNvCxnSpPr>
              <p:nvPr/>
            </p:nvCxnSpPr>
            <p:spPr>
              <a:xfrm flipV="1">
                <a:off x="3278038" y="1783398"/>
                <a:ext cx="1322038" cy="23184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13BD241-3C03-796E-1008-B25AC9249FB2}"/>
                  </a:ext>
                </a:extLst>
              </p:cNvPr>
              <p:cNvCxnSpPr>
                <a:cxnSpLocks/>
                <a:stCxn id="9" idx="3"/>
                <a:endCxn id="14" idx="1"/>
              </p:cNvCxnSpPr>
              <p:nvPr/>
            </p:nvCxnSpPr>
            <p:spPr>
              <a:xfrm flipV="1">
                <a:off x="3278037" y="1783398"/>
                <a:ext cx="1322039" cy="303634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A8AA014-D5F4-0942-36F2-309F222CB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2703536"/>
                <a:ext cx="1288411" cy="188835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6268432-3A6A-6BE2-A0BF-37AF4F081E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3428244"/>
                <a:ext cx="1288411" cy="1163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A8F88F9-D311-979A-9FF6-911A8260B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4146148"/>
                <a:ext cx="1288411" cy="44574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FD3315C-43B8-9472-DF65-592590B036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0279" y="4591891"/>
                <a:ext cx="1288412" cy="27216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B887D9D-4AC7-E9D1-E7E3-B1C1459AF529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2693023"/>
                <a:ext cx="1341681" cy="268155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0AD147D-68AA-0893-8D76-D37A7783AFE3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3417731"/>
                <a:ext cx="1341681" cy="19568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A1CE8BC-A932-F147-5458-E602A6D77DEC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4135635"/>
                <a:ext cx="1341681" cy="123894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18A2F94-9E87-C519-8948-C09BD0445A22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3" y="4853539"/>
                <a:ext cx="1341682" cy="5210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114D1A0-F531-5BA9-BDD0-8BF461EA0FEB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3247509" y="2671252"/>
                <a:ext cx="1352566" cy="127266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FE91FCF-06FB-C4FF-FFEF-EEFF3AF09E0F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3247509" y="3395960"/>
                <a:ext cx="1352566" cy="5479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30B26F6-C6BE-080B-ABF9-751560406B45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3247509" y="3943914"/>
                <a:ext cx="1352566" cy="16995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4112DA4-62E6-9CA1-0C5A-4C842F7169DA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3247508" y="3943914"/>
                <a:ext cx="1352567" cy="8878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C99CED4-4A44-531F-ADBF-0A76B8BEB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7507" y="2716459"/>
                <a:ext cx="1352569" cy="48777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C102E1E-EA94-EBF1-8379-B9D38787F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2369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AF9DC59-9E57-23B5-2650-2EC471C9DD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9548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D3C8C31-178A-64CF-17CE-738BDDBDE4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6" y="3204238"/>
                <a:ext cx="1352570" cy="16727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C2AF592-8C46-4E3A-DC20-3389C09BBAEA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1648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86726-B0A5-E579-AD4A-316951CF6A27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88951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9880E3A-C40C-BC59-CA56-987C81EE8E32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160742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14057E0-6861-5EDD-4196-1255B3503370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3" y="2508106"/>
                <a:ext cx="1319913" cy="2325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DC48C485-49CB-5D7E-2062-B21E76B7FC71}"/>
                </a:ext>
              </a:extLst>
            </p:cNvPr>
            <p:cNvSpPr/>
            <p:nvPr/>
          </p:nvSpPr>
          <p:spPr>
            <a:xfrm>
              <a:off x="8459270" y="3868700"/>
              <a:ext cx="537246" cy="4383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FDB97A-33CB-9D21-AE4F-A23BEE2DF4BD}"/>
                </a:ext>
              </a:extLst>
            </p:cNvPr>
            <p:cNvGrpSpPr/>
            <p:nvPr/>
          </p:nvGrpSpPr>
          <p:grpSpPr>
            <a:xfrm>
              <a:off x="7204995" y="2352419"/>
              <a:ext cx="1254275" cy="3410061"/>
              <a:chOff x="4063589" y="2278678"/>
              <a:chExt cx="1594247" cy="3591178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FF79C7B-DBEA-BA59-FFD4-AE75EFAE8ABE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>
                <a:off x="4063590" y="2278678"/>
                <a:ext cx="1594246" cy="1827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44D28B5-A5EB-14F9-D72C-766DBDA596CB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>
                <a:off x="4063590" y="3003386"/>
                <a:ext cx="1594246" cy="110294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1273840-4967-3376-893A-5A04DFEBB106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>
                <a:off x="4063590" y="3721289"/>
                <a:ext cx="1594246" cy="385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61EDF64-58BA-8671-99F5-A389DCE3CA6E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4063589" y="4106325"/>
                <a:ext cx="1594247" cy="33286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BD37D96-20C5-FE8A-E72B-C4CC96C03BCA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4063589" y="4106325"/>
                <a:ext cx="1594247" cy="103882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1EA135B-358B-8424-9FCC-A952B6F8A396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4063589" y="4106325"/>
                <a:ext cx="1594247" cy="176353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F6AF333-757B-7841-EFAF-B768B268CF07}"/>
                    </a:ext>
                  </a:extLst>
                </p:cNvPr>
                <p:cNvSpPr txBox="1"/>
                <p:nvPr/>
              </p:nvSpPr>
              <p:spPr>
                <a:xfrm>
                  <a:off x="3660754" y="5706926"/>
                  <a:ext cx="847668" cy="3950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Inpu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F6AF333-757B-7841-EFAF-B768B268C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754" y="5706926"/>
                  <a:ext cx="847668" cy="395045"/>
                </a:xfrm>
                <a:prstGeom prst="rect">
                  <a:avLst/>
                </a:prstGeom>
                <a:blipFill>
                  <a:blip r:embed="rId11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38970BF-EDF7-1556-AB9B-770A3CDF674F}"/>
                    </a:ext>
                  </a:extLst>
                </p:cNvPr>
                <p:cNvSpPr txBox="1"/>
                <p:nvPr/>
              </p:nvSpPr>
              <p:spPr>
                <a:xfrm>
                  <a:off x="8305126" y="4353005"/>
                  <a:ext cx="1001556" cy="3950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Outpu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38970BF-EDF7-1556-AB9B-770A3CDF6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126" y="4353005"/>
                  <a:ext cx="1001556" cy="395045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F09D111-930A-A889-8549-8D3768A029F8}"/>
              </a:ext>
            </a:extLst>
          </p:cNvPr>
          <p:cNvSpPr txBox="1"/>
          <p:nvPr/>
        </p:nvSpPr>
        <p:spPr>
          <a:xfrm>
            <a:off x="517142" y="1234255"/>
            <a:ext cx="902695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We need to find </a:t>
            </a:r>
            <a:r>
              <a:rPr lang="en-US" sz="2400" b="1" dirty="0">
                <a:solidFill>
                  <a:schemeClr val="accent2"/>
                </a:solidFill>
                <a:latin typeface="+mj-lt"/>
              </a:rPr>
              <a:t>weights</a:t>
            </a:r>
            <a:r>
              <a:rPr lang="en-US" sz="2400" dirty="0">
                <a:latin typeface="+mj-lt"/>
              </a:rPr>
              <a:t> for the network (and also the “b” shift values)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6CC3B6-F7AC-2993-C32D-32B9FCCF3F83}"/>
              </a:ext>
            </a:extLst>
          </p:cNvPr>
          <p:cNvSpPr txBox="1"/>
          <p:nvPr/>
        </p:nvSpPr>
        <p:spPr>
          <a:xfrm>
            <a:off x="6902245" y="2530107"/>
            <a:ext cx="443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</a:t>
            </a:r>
            <a:r>
              <a:rPr lang="en-US" sz="2400" b="1" dirty="0">
                <a:solidFill>
                  <a:schemeClr val="accent2"/>
                </a:solidFill>
              </a:rPr>
              <a:t>weights </a:t>
            </a:r>
            <a:r>
              <a:rPr lang="en-US" sz="2400" dirty="0"/>
              <a:t>(and </a:t>
            </a:r>
            <a:r>
              <a:rPr lang="en-US" sz="2400" dirty="0">
                <a:solidFill>
                  <a:schemeClr val="accent2"/>
                </a:solidFill>
              </a:rPr>
              <a:t>b</a:t>
            </a:r>
            <a:r>
              <a:rPr lang="en-US" sz="2400" dirty="0"/>
              <a:t>’s) to minimize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D7DDF4-D927-B395-CF03-126FCA9888B2}"/>
                  </a:ext>
                </a:extLst>
              </p:cNvPr>
              <p:cNvSpPr txBox="1"/>
              <p:nvPr/>
            </p:nvSpPr>
            <p:spPr>
              <a:xfrm>
                <a:off x="6318855" y="3094980"/>
                <a:ext cx="6098458" cy="11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Output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Trut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D7DDF4-D927-B395-CF03-126FCA988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855" y="3094980"/>
                <a:ext cx="6098458" cy="1186672"/>
              </a:xfrm>
              <a:prstGeom prst="rect">
                <a:avLst/>
              </a:prstGeom>
              <a:blipFill>
                <a:blip r:embed="rId13"/>
                <a:stretch>
                  <a:fillRect l="-1247" t="-124468" b="-17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2316158B-7386-9DD2-0304-7616DD3CC9AC}"/>
              </a:ext>
            </a:extLst>
          </p:cNvPr>
          <p:cNvSpPr txBox="1"/>
          <p:nvPr/>
        </p:nvSpPr>
        <p:spPr>
          <a:xfrm>
            <a:off x="7951274" y="3982110"/>
            <a:ext cx="159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value between 0 and 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2877556-803A-C92A-D7E2-21C832D781E8}"/>
              </a:ext>
            </a:extLst>
          </p:cNvPr>
          <p:cNvSpPr txBox="1"/>
          <p:nvPr/>
        </p:nvSpPr>
        <p:spPr>
          <a:xfrm>
            <a:off x="10069257" y="4031564"/>
            <a:ext cx="159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if a cat</a:t>
            </a:r>
          </a:p>
          <a:p>
            <a:r>
              <a:rPr lang="en-US" dirty="0"/>
              <a:t>0 if not a cat</a:t>
            </a:r>
          </a:p>
        </p:txBody>
      </p:sp>
    </p:spTree>
    <p:extLst>
      <p:ext uri="{BB962C8B-B14F-4D97-AF65-F5344CB8AC3E}">
        <p14:creationId xmlns:p14="http://schemas.microsoft.com/office/powerpoint/2010/main" val="2273043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AF30-AB89-16F5-F56F-CC25C9F8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9F2B6-FA34-5A5B-85D0-2AEA835BA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804"/>
            <a:ext cx="10515600" cy="4351338"/>
          </a:xfrm>
        </p:spPr>
        <p:txBody>
          <a:bodyPr/>
          <a:lstStyle/>
          <a:p>
            <a:r>
              <a:rPr lang="en-US" dirty="0"/>
              <a:t>Once we have the weights, try to predict if something new is a cat: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AAD6EE-2803-FBAA-013C-9B880C7E4987}"/>
              </a:ext>
            </a:extLst>
          </p:cNvPr>
          <p:cNvSpPr/>
          <p:nvPr/>
        </p:nvSpPr>
        <p:spPr>
          <a:xfrm>
            <a:off x="3935362" y="2793140"/>
            <a:ext cx="298452" cy="28737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4EE861-4E77-0B69-4093-518779FD7A5C}"/>
              </a:ext>
            </a:extLst>
          </p:cNvPr>
          <p:cNvGrpSpPr/>
          <p:nvPr/>
        </p:nvGrpSpPr>
        <p:grpSpPr>
          <a:xfrm>
            <a:off x="5377096" y="2997977"/>
            <a:ext cx="397847" cy="2447573"/>
            <a:chOff x="2792566" y="2415396"/>
            <a:chExt cx="485472" cy="2648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79A49C01-B3F2-A3E1-6577-84281736E0A2}"/>
                    </a:ext>
                  </a:extLst>
                </p:cNvPr>
                <p:cNvSpPr/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79A49C01-B3F2-A3E1-6577-84281736E0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2415396"/>
                  <a:ext cx="485471" cy="48767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9E3EDD8F-9840-032A-B5AA-D5BF1D474052}"/>
                    </a:ext>
                  </a:extLst>
                </p:cNvPr>
                <p:cNvSpPr/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9E3EDD8F-9840-032A-B5AA-D5BF1D4740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140104"/>
                  <a:ext cx="485471" cy="48767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AF51C5B1-9DB1-2BA4-166D-A3B69AC145B3}"/>
                    </a:ext>
                  </a:extLst>
                </p:cNvPr>
                <p:cNvSpPr/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AF51C5B1-9DB1-2BA4-166D-A3B69AC145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7" y="3858008"/>
                  <a:ext cx="485471" cy="48767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7169CF88-F602-CE80-B41C-6C321DB33951}"/>
                    </a:ext>
                  </a:extLst>
                </p:cNvPr>
                <p:cNvSpPr/>
                <p:nvPr/>
              </p:nvSpPr>
              <p:spPr>
                <a:xfrm>
                  <a:off x="2792566" y="4575912"/>
                  <a:ext cx="485471" cy="4876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7169CF88-F602-CE80-B41C-6C321DB33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566" y="4575912"/>
                  <a:ext cx="485471" cy="48767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631D4C-D454-6FF8-6722-63C22DDBE0C7}"/>
              </a:ext>
            </a:extLst>
          </p:cNvPr>
          <p:cNvGrpSpPr/>
          <p:nvPr/>
        </p:nvGrpSpPr>
        <p:grpSpPr>
          <a:xfrm>
            <a:off x="6858360" y="2188492"/>
            <a:ext cx="397847" cy="3769856"/>
            <a:chOff x="4600075" y="1539563"/>
            <a:chExt cx="485472" cy="4078848"/>
          </a:xfrm>
          <a:solidFill>
            <a:srgbClr val="7030A0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FA4DB83-8B54-078D-1681-09A1464A6132}"/>
                </a:ext>
              </a:extLst>
            </p:cNvPr>
            <p:cNvGrpSpPr/>
            <p:nvPr/>
          </p:nvGrpSpPr>
          <p:grpSpPr>
            <a:xfrm>
              <a:off x="4600075" y="1539563"/>
              <a:ext cx="485472" cy="2648186"/>
              <a:chOff x="2792566" y="2415396"/>
              <a:chExt cx="485472" cy="2648186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D7CEC35E-E027-891D-146F-93DB7C505D52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D7CEC35E-E027-891D-146F-93DB7C505D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45A1E1CA-92BB-0209-6CF2-9C8F41463281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45A1E1CA-92BB-0209-6CF2-9C8F414632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DEDF7D0A-3DE3-DF38-8C26-EC3BC901ECAC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DEDF7D0A-3DE3-DF38-8C26-EC3BC901EC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813A170C-3034-059C-8B77-4C40F6B96BD0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813A170C-3034-059C-8B77-4C40F6B96B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9C4082A-9EF3-A886-173E-D36CECE66D4B}"/>
                    </a:ext>
                  </a:extLst>
                </p:cNvPr>
                <p:cNvSpPr/>
                <p:nvPr/>
              </p:nvSpPr>
              <p:spPr>
                <a:xfrm>
                  <a:off x="4600075" y="4406033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69C4082A-9EF3-A886-173E-D36CECE66D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075" y="4406033"/>
                  <a:ext cx="485471" cy="48767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1F20F4DE-9A97-E6C6-D323-4D7DD26874F8}"/>
                    </a:ext>
                  </a:extLst>
                </p:cNvPr>
                <p:cNvSpPr/>
                <p:nvPr/>
              </p:nvSpPr>
              <p:spPr>
                <a:xfrm>
                  <a:off x="4600075" y="5130741"/>
                  <a:ext cx="485471" cy="487670"/>
                </a:xfrm>
                <a:prstGeom prst="round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1000" b="0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1F20F4DE-9A97-E6C6-D323-4D7DD26874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075" y="5130741"/>
                  <a:ext cx="485471" cy="48767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56A04E-0F09-B9CE-8924-B6119511C609}"/>
              </a:ext>
            </a:extLst>
          </p:cNvPr>
          <p:cNvGrpSpPr/>
          <p:nvPr/>
        </p:nvGrpSpPr>
        <p:grpSpPr>
          <a:xfrm>
            <a:off x="4233810" y="3083663"/>
            <a:ext cx="1148261" cy="2349316"/>
            <a:chOff x="1397475" y="2508106"/>
            <a:chExt cx="1401163" cy="2541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BBDDFD-AF9A-20A6-C465-85133AA4D82D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1397479" y="2508106"/>
              <a:ext cx="1395089" cy="15112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F8250B-29FF-E7F0-36EB-E722EFB606B5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397479" y="2659231"/>
              <a:ext cx="1395089" cy="45232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EC7B6F9-1B3F-9E89-71E5-69FD47E78D51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1397479" y="2659231"/>
              <a:ext cx="1395088" cy="108918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ECF468-2849-5343-F3E1-5D034B549C9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397479" y="2659232"/>
              <a:ext cx="1395089" cy="16864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829A1A7-A8DE-A752-D2D2-F606E379345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1397479" y="2659231"/>
              <a:ext cx="1395089" cy="23246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98A171-C7E8-84C5-9719-D1E512830E4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1397479" y="4819747"/>
              <a:ext cx="1395087" cy="16417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D78870-1A51-2C52-546D-2752D2CED8C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397477" y="4374005"/>
              <a:ext cx="1395089" cy="44574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F5A8BE-0F35-232E-C333-9EE18A845410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1397479" y="3748418"/>
              <a:ext cx="1395087" cy="107132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7AF125-297D-AFC4-B010-F0540862F71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397477" y="3133300"/>
              <a:ext cx="1395089" cy="16864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A895FC3-6527-BADB-07F8-4F592B3AC2FB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397476" y="2538587"/>
              <a:ext cx="1395090" cy="228116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A52F42-E772-9318-3D78-1272D0A7AEEF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397479" y="3748419"/>
              <a:ext cx="1395086" cy="36603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B1D3E5B-86A2-E5AB-51FB-7702D117EBA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475" y="2516844"/>
              <a:ext cx="1395090" cy="159761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E904787-C7D1-1D5D-F138-76B6C6B4E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475" y="4114454"/>
              <a:ext cx="1395090" cy="93552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987EA1-EE4F-D462-D111-7ED07348F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475" y="4114454"/>
              <a:ext cx="1395090" cy="22197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2E3AA0-B5E1-7299-FB39-1A294B20C2A7}"/>
                </a:ext>
              </a:extLst>
            </p:cNvPr>
            <p:cNvCxnSpPr>
              <a:cxnSpLocks/>
            </p:cNvCxnSpPr>
            <p:nvPr/>
          </p:nvCxnSpPr>
          <p:spPr>
            <a:xfrm>
              <a:off x="1397475" y="3104973"/>
              <a:ext cx="1395090" cy="100948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4510A23-AB40-79F6-CD5F-CC73B3B2AAC6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1397479" y="3372422"/>
              <a:ext cx="1401159" cy="37599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ECE72EC-EF3B-6560-2556-DB024C869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0969" y="3372422"/>
              <a:ext cx="1367669" cy="164908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4092750-4AC4-D4BC-060A-DF1AFE1211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0969" y="3372422"/>
              <a:ext cx="1367669" cy="103361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5A2C8B-1ACD-2120-B16F-C82B96E60315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9" y="2537941"/>
              <a:ext cx="1367669" cy="83448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A6C30CE-F92A-CCFE-47AA-3FF7193B68A4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9" y="3067244"/>
              <a:ext cx="1367669" cy="30517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1943E7-D1CC-C4A1-5BFF-6EEB39C5024C}"/>
              </a:ext>
            </a:extLst>
          </p:cNvPr>
          <p:cNvGrpSpPr/>
          <p:nvPr/>
        </p:nvGrpSpPr>
        <p:grpSpPr>
          <a:xfrm>
            <a:off x="5749922" y="2382623"/>
            <a:ext cx="1108439" cy="3350361"/>
            <a:chOff x="3247506" y="1749606"/>
            <a:chExt cx="1352570" cy="362497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F5F826A-199D-5905-2F77-56D3B53DD67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278038" y="1749606"/>
              <a:ext cx="1322037" cy="90962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EDE6D39-44B5-C0B7-8BCD-86D80DE6F54F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3278038" y="1749606"/>
              <a:ext cx="1322037" cy="163433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A5B4708-8AC8-3B16-F5CC-23EB17E6C790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3278038" y="1783398"/>
              <a:ext cx="1322038" cy="231844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B203C29-E1AF-DACC-D00C-0E3520E2F5C9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 flipV="1">
              <a:off x="3278037" y="1783398"/>
              <a:ext cx="1322039" cy="303634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A180D76-D5A8-4B45-4838-B7DB5511798A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2703536"/>
              <a:ext cx="1288411" cy="188835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7D0A8DD-A362-C597-DCBA-2B68713D2C4D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3428244"/>
              <a:ext cx="1288411" cy="11636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6245631-B84E-EDA6-9B37-8345122887CB}"/>
                </a:ext>
              </a:extLst>
            </p:cNvPr>
            <p:cNvCxnSpPr>
              <a:cxnSpLocks/>
            </p:cNvCxnSpPr>
            <p:nvPr/>
          </p:nvCxnSpPr>
          <p:spPr>
            <a:xfrm>
              <a:off x="3280280" y="4146148"/>
              <a:ext cx="1288411" cy="44574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A3E8C66-E457-AAE7-6593-BBD73960F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0279" y="4591891"/>
              <a:ext cx="1288412" cy="27216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FBAF13-9028-7D35-75B5-AE6B3D4A0CE5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4" y="2693023"/>
              <a:ext cx="1341680" cy="268155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9493FF8-C8CC-B8F4-BA40-5035D543E58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4" y="3417731"/>
              <a:ext cx="1341680" cy="195684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B35C00F-553A-8B9D-5B6D-4C446348FFE9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4" y="4135635"/>
              <a:ext cx="1341680" cy="123894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A1AB676-C57D-0367-5027-67F4A6DA16BD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258393" y="4853539"/>
              <a:ext cx="1341682" cy="52103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8570CF1-D48C-36CF-4127-977BE798C4D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3247508" y="2671252"/>
              <a:ext cx="1352566" cy="127266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9F5B5F7-F268-5113-1D53-5C222977ED00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3247508" y="3395960"/>
              <a:ext cx="1352566" cy="54795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E4C509-C0B0-A29F-B81A-EB2662AE1447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3247508" y="3943914"/>
              <a:ext cx="1352566" cy="16994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CB6EBCC-2783-6420-5BF2-2F44658854EC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3247508" y="3943914"/>
              <a:ext cx="1352568" cy="88785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56BB208-4F3F-8FD2-E164-EF7EA5CDD2B7}"/>
                </a:ext>
              </a:extLst>
            </p:cNvPr>
            <p:cNvCxnSpPr>
              <a:cxnSpLocks/>
            </p:cNvCxnSpPr>
            <p:nvPr/>
          </p:nvCxnSpPr>
          <p:spPr>
            <a:xfrm>
              <a:off x="3247507" y="2716459"/>
              <a:ext cx="1352569" cy="48777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597AB81-78E0-A9D4-7060-76167D27C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7" y="3204238"/>
              <a:ext cx="1352569" cy="23692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82C6E79-275D-4B59-6BE5-B2B023B11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7" y="3204238"/>
              <a:ext cx="1352569" cy="95483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7573C90-1094-AF4D-2B1F-8E36520FB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7506" y="3204238"/>
              <a:ext cx="1352570" cy="167273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1320935-FB05-F526-F229-90074265239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3" y="2508106"/>
              <a:ext cx="1319912" cy="16481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7C4F867-36E0-D4EA-D7E3-D53A44E43A99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3" y="2508106"/>
              <a:ext cx="1319912" cy="88951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5B564FE-2541-33B5-854F-18A4620376B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3" y="2508106"/>
              <a:ext cx="1319912" cy="160742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14ADC1A-2634-F546-48B8-0704D454B7C5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3280163" y="2508106"/>
              <a:ext cx="1319912" cy="232532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4DE4A9A-149A-8E08-DF70-3EC6CF5AAB8A}"/>
              </a:ext>
            </a:extLst>
          </p:cNvPr>
          <p:cNvSpPr/>
          <p:nvPr/>
        </p:nvSpPr>
        <p:spPr>
          <a:xfrm>
            <a:off x="8459269" y="3868700"/>
            <a:ext cx="711287" cy="43838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25EB91A-ECA0-FD88-3C59-14489C6D7D31}"/>
              </a:ext>
            </a:extLst>
          </p:cNvPr>
          <p:cNvGrpSpPr/>
          <p:nvPr/>
        </p:nvGrpSpPr>
        <p:grpSpPr>
          <a:xfrm>
            <a:off x="7204995" y="2352419"/>
            <a:ext cx="1254275" cy="3410061"/>
            <a:chOff x="4063589" y="2278678"/>
            <a:chExt cx="1594247" cy="359117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78004B8-9CBE-FFE6-54FB-329AB3C7ACF8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4063590" y="2278678"/>
              <a:ext cx="1594244" cy="182764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BE4775-09EB-BD2C-9FDF-768C4A740544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4063590" y="3003386"/>
              <a:ext cx="1594244" cy="110294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620AAD3-638E-C95E-0066-CCE997743312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4063590" y="3721289"/>
              <a:ext cx="1594244" cy="385036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53DBE18-33EA-4BF6-1234-95E3353F072D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4063589" y="4106325"/>
              <a:ext cx="1594246" cy="332869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93711B5-4C32-29BE-B29A-F00C8D07B096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4063589" y="4106325"/>
              <a:ext cx="1594247" cy="103882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09C7121-C0FC-2FC3-5994-E43E9E24A78B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4063589" y="4106325"/>
              <a:ext cx="1594246" cy="176353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AECD80C-5F1C-D874-876E-3E72B61DA59C}"/>
                  </a:ext>
                </a:extLst>
              </p:cNvPr>
              <p:cNvSpPr txBox="1"/>
              <p:nvPr/>
            </p:nvSpPr>
            <p:spPr>
              <a:xfrm>
                <a:off x="3660754" y="5706926"/>
                <a:ext cx="847668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Inpu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AECD80C-5F1C-D874-876E-3E72B61DA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54" y="5706926"/>
                <a:ext cx="847668" cy="395045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18C58F-1740-D533-F5EF-E74C8A7F79DB}"/>
                  </a:ext>
                </a:extLst>
              </p:cNvPr>
              <p:cNvSpPr txBox="1"/>
              <p:nvPr/>
            </p:nvSpPr>
            <p:spPr>
              <a:xfrm>
                <a:off x="8305126" y="4353005"/>
                <a:ext cx="1001556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Outpu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618C58F-1740-D533-F5EF-E74C8A7F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126" y="4353005"/>
                <a:ext cx="1001556" cy="395045"/>
              </a:xfrm>
              <a:prstGeom prst="rect">
                <a:avLst/>
              </a:prstGeom>
              <a:blipFill>
                <a:blip r:embed="rId11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EA0123B8-7D71-1B11-1D33-CAA7E68A3D45}"/>
              </a:ext>
            </a:extLst>
          </p:cNvPr>
          <p:cNvGrpSpPr/>
          <p:nvPr/>
        </p:nvGrpSpPr>
        <p:grpSpPr>
          <a:xfrm>
            <a:off x="2936972" y="2841040"/>
            <a:ext cx="1390366" cy="3139321"/>
            <a:chOff x="2936972" y="2841040"/>
            <a:chExt cx="1390366" cy="3139321"/>
          </a:xfrm>
        </p:grpSpPr>
        <p:sp>
          <p:nvSpPr>
            <p:cNvPr id="74" name="Right Arrow 73">
              <a:extLst>
                <a:ext uri="{FF2B5EF4-FFF2-40B4-BE49-F238E27FC236}">
                  <a16:creationId xmlns:a16="http://schemas.microsoft.com/office/drawing/2014/main" id="{A600ACE8-8CE2-5346-6F52-4EA605E7A92D}"/>
                </a:ext>
              </a:extLst>
            </p:cNvPr>
            <p:cNvSpPr/>
            <p:nvPr/>
          </p:nvSpPr>
          <p:spPr>
            <a:xfrm>
              <a:off x="2936972" y="4032825"/>
              <a:ext cx="854258" cy="408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1514A22-059E-B778-3FFA-BD10A0EAC74A}"/>
                </a:ext>
              </a:extLst>
            </p:cNvPr>
            <p:cNvSpPr txBox="1"/>
            <p:nvPr/>
          </p:nvSpPr>
          <p:spPr>
            <a:xfrm>
              <a:off x="3827982" y="2841040"/>
              <a:ext cx="499356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30</a:t>
              </a:r>
            </a:p>
            <a:p>
              <a:pPr algn="ctr"/>
              <a:r>
                <a:rPr lang="en-US" dirty="0"/>
                <a:t>32</a:t>
              </a:r>
            </a:p>
            <a:p>
              <a:pPr algn="ctr"/>
              <a:r>
                <a:rPr lang="en-US" dirty="0"/>
                <a:t>31</a:t>
              </a:r>
            </a:p>
            <a:p>
              <a:pPr algn="ctr"/>
              <a:r>
                <a:rPr lang="en-US" dirty="0"/>
                <a:t>40</a:t>
              </a:r>
            </a:p>
            <a:p>
              <a:pPr algn="ctr"/>
              <a:r>
                <a:rPr lang="en-US" dirty="0"/>
                <a:t>90</a:t>
              </a:r>
            </a:p>
            <a:p>
              <a:pPr algn="ctr"/>
              <a:r>
                <a:rPr lang="en-US" dirty="0"/>
                <a:t>91</a:t>
              </a:r>
            </a:p>
            <a:p>
              <a:pPr algn="ctr"/>
              <a:r>
                <a:rPr lang="en-US" dirty="0"/>
                <a:t>2</a:t>
              </a:r>
            </a:p>
            <a:p>
              <a:pPr algn="ctr"/>
              <a:r>
                <a:rPr lang="en-US" dirty="0"/>
                <a:t>4</a:t>
              </a:r>
            </a:p>
            <a:p>
              <a:pPr algn="ctr"/>
              <a:r>
                <a:rPr lang="en-US" dirty="0"/>
                <a:t>82</a:t>
              </a:r>
            </a:p>
            <a:p>
              <a:pPr algn="ctr"/>
              <a:r>
                <a:rPr lang="en-US" dirty="0"/>
                <a:t>9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8E5DDC2-5410-AE56-B732-BA7406FDA15C}"/>
              </a:ext>
            </a:extLst>
          </p:cNvPr>
          <p:cNvSpPr txBox="1"/>
          <p:nvPr/>
        </p:nvSpPr>
        <p:spPr>
          <a:xfrm>
            <a:off x="8510480" y="3924379"/>
            <a:ext cx="112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0.99</a:t>
            </a:r>
          </a:p>
        </p:txBody>
      </p:sp>
      <p:pic>
        <p:nvPicPr>
          <p:cNvPr id="13314" name="Picture 2" descr="Cute Cat | Cute Kitty in 2023 | Cute cats, Kittens cutest, Cute cat">
            <a:extLst>
              <a:ext uri="{FF2B5EF4-FFF2-40B4-BE49-F238E27FC236}">
                <a16:creationId xmlns:a16="http://schemas.microsoft.com/office/drawing/2014/main" id="{CBC52B7F-C9BF-6944-C0F5-97BA51C6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0" y="3033460"/>
            <a:ext cx="1730459" cy="25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E19D9EA-32BF-27AF-9CD9-D6DACE76D639}"/>
              </a:ext>
            </a:extLst>
          </p:cNvPr>
          <p:cNvSpPr txBox="1"/>
          <p:nvPr/>
        </p:nvSpPr>
        <p:spPr>
          <a:xfrm>
            <a:off x="9871158" y="3600444"/>
            <a:ext cx="1666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Probably a cat!</a:t>
            </a:r>
          </a:p>
        </p:txBody>
      </p:sp>
    </p:spTree>
    <p:extLst>
      <p:ext uri="{BB962C8B-B14F-4D97-AF65-F5344CB8AC3E}">
        <p14:creationId xmlns:p14="http://schemas.microsoft.com/office/powerpoint/2010/main" val="31268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23A3-55E6-63EB-A61B-C781CED3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Optimization 101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B0BE7-C909-4062-8B9D-8A10CD051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0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9720-302C-DF3C-C3D6-4D6B70CA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E3FAA-131B-FE3B-C629-1B7AEFEF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r>
              <a:rPr lang="en-US" dirty="0"/>
              <a:t>Neural Networks</a:t>
            </a:r>
          </a:p>
          <a:p>
            <a:pPr lvl="1"/>
            <a:r>
              <a:rPr lang="en-US" dirty="0"/>
              <a:t>What’s the model?</a:t>
            </a:r>
          </a:p>
          <a:p>
            <a:pPr lvl="1"/>
            <a:r>
              <a:rPr lang="en-US" dirty="0"/>
              <a:t>How do we fit the model?</a:t>
            </a:r>
          </a:p>
          <a:p>
            <a:pPr lvl="1"/>
            <a:r>
              <a:rPr lang="en-US" dirty="0"/>
              <a:t>What assumptions does the model impose on the world?</a:t>
            </a:r>
          </a:p>
          <a:p>
            <a:pPr lvl="1"/>
            <a:r>
              <a:rPr lang="en-US" dirty="0"/>
              <a:t>How do we interpret the model once it’s fit?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78302-A7C3-86FF-19D3-421F2D4E6842}"/>
              </a:ext>
            </a:extLst>
          </p:cNvPr>
          <p:cNvSpPr txBox="1"/>
          <p:nvPr/>
        </p:nvSpPr>
        <p:spPr>
          <a:xfrm rot="20667720">
            <a:off x="4866966" y="2698956"/>
            <a:ext cx="333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Detour</a:t>
            </a:r>
            <a:r>
              <a:rPr lang="en-US" sz="2400" dirty="0">
                <a:solidFill>
                  <a:schemeClr val="accent1"/>
                </a:solidFill>
              </a:rPr>
              <a:t>: Optimization!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2D225-2AA9-F764-5750-879B3554533E}"/>
              </a:ext>
            </a:extLst>
          </p:cNvPr>
          <p:cNvSpPr txBox="1"/>
          <p:nvPr/>
        </p:nvSpPr>
        <p:spPr>
          <a:xfrm rot="20667720">
            <a:off x="8690484" y="2880765"/>
            <a:ext cx="333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Detour</a:t>
            </a:r>
            <a:r>
              <a:rPr lang="en-US" sz="2400" dirty="0">
                <a:solidFill>
                  <a:schemeClr val="accent1"/>
                </a:solidFill>
              </a:rPr>
              <a:t>: Overparameterization!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1D828-3C97-1B5D-9B42-714EA32925E4}"/>
              </a:ext>
            </a:extLst>
          </p:cNvPr>
          <p:cNvSpPr txBox="1"/>
          <p:nvPr/>
        </p:nvSpPr>
        <p:spPr>
          <a:xfrm>
            <a:off x="1182130" y="4766902"/>
            <a:ext cx="1017167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Note: </a:t>
            </a:r>
            <a:r>
              <a:rPr lang="en-US" sz="2400" dirty="0"/>
              <a:t>The goal is </a:t>
            </a:r>
            <a:r>
              <a:rPr lang="en-US" sz="2400" b="1" dirty="0"/>
              <a:t>not</a:t>
            </a:r>
            <a:r>
              <a:rPr lang="en-US" sz="2400" dirty="0"/>
              <a:t> to make you an expert in neural networks in one day!</a:t>
            </a:r>
          </a:p>
          <a:p>
            <a:r>
              <a:rPr lang="en-US" sz="2400" dirty="0"/>
              <a:t>Instead: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Give you the basic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Highlight some open research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Highlight how we can/can’t use ML tools for (causal)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99536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52D2-65E4-4C7F-5A42-69568EFB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do we minimize the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AE2A-DC8E-6D35-9912-FD5DE1857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(</a:t>
            </a:r>
            <a:r>
              <a:rPr lang="en-US" b="1" dirty="0">
                <a:solidFill>
                  <a:schemeClr val="accent2"/>
                </a:solidFill>
              </a:rPr>
              <a:t>parameters of a model</a:t>
            </a:r>
            <a:r>
              <a:rPr lang="en-US" dirty="0"/>
              <a:t>) to minimize</a:t>
            </a:r>
          </a:p>
          <a:p>
            <a:endParaRPr lang="en-US" dirty="0"/>
          </a:p>
          <a:p>
            <a:r>
              <a:rPr lang="en-US" dirty="0"/>
              <a:t>Search over all possible parameter settings?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That would take WAY TOO LONG! 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Instead...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A2B899-B56A-24B1-3635-07B6C4CF4BBF}"/>
                  </a:ext>
                </a:extLst>
              </p:cNvPr>
              <p:cNvSpPr txBox="1"/>
              <p:nvPr/>
            </p:nvSpPr>
            <p:spPr>
              <a:xfrm>
                <a:off x="6318855" y="1531651"/>
                <a:ext cx="6098458" cy="11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Prediction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Trut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A2B899-B56A-24B1-3635-07B6C4CF4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855" y="1531651"/>
                <a:ext cx="6098458" cy="1186672"/>
              </a:xfrm>
              <a:prstGeom prst="rect">
                <a:avLst/>
              </a:prstGeom>
              <a:blipFill>
                <a:blip r:embed="rId2"/>
                <a:stretch>
                  <a:fillRect l="-5198" t="-124211" b="-16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65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FB17-34A1-AB3A-B7C7-AA039CF1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41D5-57D5-6D05-4102-BB677C29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find the minimum of this function?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8174F2-267D-EE6F-383E-F580A46F3795}"/>
              </a:ext>
            </a:extLst>
          </p:cNvPr>
          <p:cNvGrpSpPr/>
          <p:nvPr/>
        </p:nvGrpSpPr>
        <p:grpSpPr>
          <a:xfrm>
            <a:off x="2138516" y="2580968"/>
            <a:ext cx="8185355" cy="3595995"/>
            <a:chOff x="2138516" y="2580968"/>
            <a:chExt cx="8185355" cy="359599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D9069A-F62E-9CEF-8DBA-B2C3BBAAFBD8}"/>
                </a:ext>
              </a:extLst>
            </p:cNvPr>
            <p:cNvCxnSpPr/>
            <p:nvPr/>
          </p:nvCxnSpPr>
          <p:spPr>
            <a:xfrm flipH="1">
              <a:off x="2138516" y="5619135"/>
              <a:ext cx="818535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F7A8642-9FD9-C0AC-29EE-030AC7A9BD1D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580968"/>
              <a:ext cx="0" cy="35959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BED4C93-7521-A868-751E-02F1F64008CA}"/>
                </a:ext>
              </a:extLst>
            </p:cNvPr>
            <p:cNvSpPr/>
            <p:nvPr/>
          </p:nvSpPr>
          <p:spPr>
            <a:xfrm>
              <a:off x="2920181" y="2743200"/>
              <a:ext cx="6666271" cy="3407883"/>
            </a:xfrm>
            <a:custGeom>
              <a:avLst/>
              <a:gdLst>
                <a:gd name="connsiteX0" fmla="*/ 6666271 w 6666271"/>
                <a:gd name="connsiteY0" fmla="*/ 280219 h 3407883"/>
                <a:gd name="connsiteX1" fmla="*/ 3760838 w 6666271"/>
                <a:gd name="connsiteY1" fmla="*/ 3406877 h 3407883"/>
                <a:gd name="connsiteX2" fmla="*/ 0 w 6666271"/>
                <a:gd name="connsiteY2" fmla="*/ 0 h 340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6271" h="3407883">
                  <a:moveTo>
                    <a:pt x="6666271" y="280219"/>
                  </a:moveTo>
                  <a:cubicBezTo>
                    <a:pt x="5769077" y="1866899"/>
                    <a:pt x="4871883" y="3453580"/>
                    <a:pt x="3760838" y="3406877"/>
                  </a:cubicBezTo>
                  <a:cubicBezTo>
                    <a:pt x="2649793" y="3360174"/>
                    <a:pt x="1324896" y="1680087"/>
                    <a:pt x="0" y="0"/>
                  </a:cubicBezTo>
                </a:path>
              </a:pathLst>
            </a:custGeom>
            <a:ln w="381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/>
              <p:nvPr/>
            </p:nvSpPr>
            <p:spPr>
              <a:xfrm>
                <a:off x="9200536" y="5316482"/>
                <a:ext cx="265962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algn="ctr"/>
                <a:r>
                  <a:rPr lang="en-US" sz="2800" dirty="0"/>
                  <a:t>(parameters of our model)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536" y="5316482"/>
                <a:ext cx="2659625" cy="1384995"/>
              </a:xfrm>
              <a:prstGeom prst="rect">
                <a:avLst/>
              </a:prstGeom>
              <a:blipFill>
                <a:blip r:embed="rId2"/>
                <a:stretch>
                  <a:fillRect r="-948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A5CC850-C417-9DBC-8955-0A79D0B94E12}"/>
              </a:ext>
            </a:extLst>
          </p:cNvPr>
          <p:cNvGrpSpPr/>
          <p:nvPr/>
        </p:nvGrpSpPr>
        <p:grpSpPr>
          <a:xfrm>
            <a:off x="7420897" y="516200"/>
            <a:ext cx="6098458" cy="2582927"/>
            <a:chOff x="7420897" y="516200"/>
            <a:chExt cx="6098458" cy="2582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D769183-D630-2FE2-16F3-A3C556A666A1}"/>
                    </a:ext>
                  </a:extLst>
                </p:cNvPr>
                <p:cNvSpPr txBox="1"/>
                <p:nvPr/>
              </p:nvSpPr>
              <p:spPr>
                <a:xfrm>
                  <a:off x="7420897" y="2225042"/>
                  <a:ext cx="6098458" cy="8740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Prediction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Trut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D769183-D630-2FE2-16F3-A3C556A66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0897" y="2225042"/>
                  <a:ext cx="6098458" cy="874085"/>
                </a:xfrm>
                <a:prstGeom prst="rect">
                  <a:avLst/>
                </a:prstGeom>
                <a:blipFill>
                  <a:blip r:embed="rId3"/>
                  <a:stretch>
                    <a:fillRect t="-121739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9354A59-3394-868B-CC2E-36E93B1E2A35}"/>
                    </a:ext>
                  </a:extLst>
                </p:cNvPr>
                <p:cNvSpPr txBox="1"/>
                <p:nvPr/>
              </p:nvSpPr>
              <p:spPr>
                <a:xfrm>
                  <a:off x="9871588" y="516200"/>
                  <a:ext cx="148221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Prediction when the parameters are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9354A59-3394-868B-CC2E-36E93B1E2A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1588" y="516200"/>
                  <a:ext cx="1482212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083" b="-72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B7255A-B1AA-5A5F-80DC-F84C38CBA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4658" y="1667215"/>
              <a:ext cx="339213" cy="6833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94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FB17-34A1-AB3A-B7C7-AA039CF1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41D5-57D5-6D05-4102-BB677C29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find the minimum of this function?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9069A-F62E-9CEF-8DBA-B2C3BBAAFBD8}"/>
              </a:ext>
            </a:extLst>
          </p:cNvPr>
          <p:cNvCxnSpPr/>
          <p:nvPr/>
        </p:nvCxnSpPr>
        <p:spPr>
          <a:xfrm flipH="1">
            <a:off x="2138516" y="5619135"/>
            <a:ext cx="8185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7A8642-9FD9-C0AC-29EE-030AC7A9BD1D}"/>
              </a:ext>
            </a:extLst>
          </p:cNvPr>
          <p:cNvCxnSpPr>
            <a:cxnSpLocks/>
          </p:cNvCxnSpPr>
          <p:nvPr/>
        </p:nvCxnSpPr>
        <p:spPr>
          <a:xfrm>
            <a:off x="3657600" y="2580968"/>
            <a:ext cx="0" cy="35959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0BED4C93-7521-A868-751E-02F1F64008CA}"/>
              </a:ext>
            </a:extLst>
          </p:cNvPr>
          <p:cNvSpPr/>
          <p:nvPr/>
        </p:nvSpPr>
        <p:spPr>
          <a:xfrm>
            <a:off x="2920181" y="2743200"/>
            <a:ext cx="6666271" cy="3407883"/>
          </a:xfrm>
          <a:custGeom>
            <a:avLst/>
            <a:gdLst>
              <a:gd name="connsiteX0" fmla="*/ 6666271 w 6666271"/>
              <a:gd name="connsiteY0" fmla="*/ 280219 h 3407883"/>
              <a:gd name="connsiteX1" fmla="*/ 3760838 w 6666271"/>
              <a:gd name="connsiteY1" fmla="*/ 3406877 h 3407883"/>
              <a:gd name="connsiteX2" fmla="*/ 0 w 6666271"/>
              <a:gd name="connsiteY2" fmla="*/ 0 h 34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6271" h="3407883">
                <a:moveTo>
                  <a:pt x="6666271" y="280219"/>
                </a:moveTo>
                <a:cubicBezTo>
                  <a:pt x="5769077" y="1866899"/>
                  <a:pt x="4871883" y="3453580"/>
                  <a:pt x="3760838" y="3406877"/>
                </a:cubicBezTo>
                <a:cubicBezTo>
                  <a:pt x="2649793" y="3360174"/>
                  <a:pt x="1324896" y="1680087"/>
                  <a:pt x="0" y="0"/>
                </a:cubicBezTo>
              </a:path>
            </a:pathLst>
          </a:cu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/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/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blipFill>
                <a:blip r:embed="rId3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D8810E-68B9-60C4-E30D-7C0D3778A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38840" y="3199363"/>
            <a:ext cx="761918" cy="12063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35599C-C4B6-D42E-2335-2ADDD19FF623}"/>
              </a:ext>
            </a:extLst>
          </p:cNvPr>
          <p:cNvSpPr/>
          <p:nvPr/>
        </p:nvSpPr>
        <p:spPr>
          <a:xfrm>
            <a:off x="3948021" y="3500184"/>
            <a:ext cx="343556" cy="1466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8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FB17-34A1-AB3A-B7C7-AA039CF1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41D5-57D5-6D05-4102-BB677C29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find the minimum of this function?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9069A-F62E-9CEF-8DBA-B2C3BBAAFBD8}"/>
              </a:ext>
            </a:extLst>
          </p:cNvPr>
          <p:cNvCxnSpPr/>
          <p:nvPr/>
        </p:nvCxnSpPr>
        <p:spPr>
          <a:xfrm flipH="1">
            <a:off x="2138516" y="5619135"/>
            <a:ext cx="8185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7A8642-9FD9-C0AC-29EE-030AC7A9BD1D}"/>
              </a:ext>
            </a:extLst>
          </p:cNvPr>
          <p:cNvCxnSpPr>
            <a:cxnSpLocks/>
          </p:cNvCxnSpPr>
          <p:nvPr/>
        </p:nvCxnSpPr>
        <p:spPr>
          <a:xfrm>
            <a:off x="3657600" y="2580968"/>
            <a:ext cx="0" cy="35959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0BED4C93-7521-A868-751E-02F1F64008CA}"/>
              </a:ext>
            </a:extLst>
          </p:cNvPr>
          <p:cNvSpPr/>
          <p:nvPr/>
        </p:nvSpPr>
        <p:spPr>
          <a:xfrm>
            <a:off x="2920181" y="2743200"/>
            <a:ext cx="6666271" cy="3407883"/>
          </a:xfrm>
          <a:custGeom>
            <a:avLst/>
            <a:gdLst>
              <a:gd name="connsiteX0" fmla="*/ 6666271 w 6666271"/>
              <a:gd name="connsiteY0" fmla="*/ 280219 h 3407883"/>
              <a:gd name="connsiteX1" fmla="*/ 3760838 w 6666271"/>
              <a:gd name="connsiteY1" fmla="*/ 3406877 h 3407883"/>
              <a:gd name="connsiteX2" fmla="*/ 0 w 6666271"/>
              <a:gd name="connsiteY2" fmla="*/ 0 h 34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6271" h="3407883">
                <a:moveTo>
                  <a:pt x="6666271" y="280219"/>
                </a:moveTo>
                <a:cubicBezTo>
                  <a:pt x="5769077" y="1866899"/>
                  <a:pt x="4871883" y="3453580"/>
                  <a:pt x="3760838" y="3406877"/>
                </a:cubicBezTo>
                <a:cubicBezTo>
                  <a:pt x="2649793" y="3360174"/>
                  <a:pt x="1324896" y="1680087"/>
                  <a:pt x="0" y="0"/>
                </a:cubicBezTo>
              </a:path>
            </a:pathLst>
          </a:cu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/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/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blipFill>
                <a:blip r:embed="rId3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1770295-0B51-05E7-EDA4-9E305A19A4A2}"/>
              </a:ext>
            </a:extLst>
          </p:cNvPr>
          <p:cNvGrpSpPr/>
          <p:nvPr/>
        </p:nvGrpSpPr>
        <p:grpSpPr>
          <a:xfrm>
            <a:off x="4432525" y="3843977"/>
            <a:ext cx="761918" cy="1206327"/>
            <a:chOff x="3738840" y="3199363"/>
            <a:chExt cx="761918" cy="12063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D8810E-68B9-60C4-E30D-7C0D37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738840" y="3199363"/>
              <a:ext cx="761918" cy="12063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35599C-C4B6-D42E-2335-2ADDD19FF623}"/>
                </a:ext>
              </a:extLst>
            </p:cNvPr>
            <p:cNvSpPr/>
            <p:nvPr/>
          </p:nvSpPr>
          <p:spPr>
            <a:xfrm>
              <a:off x="3948021" y="3500184"/>
              <a:ext cx="343556" cy="1466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0859DD-1702-C4CD-34BC-D747040E689A}"/>
              </a:ext>
            </a:extLst>
          </p:cNvPr>
          <p:cNvCxnSpPr/>
          <p:nvPr/>
        </p:nvCxnSpPr>
        <p:spPr>
          <a:xfrm>
            <a:off x="4160316" y="4232787"/>
            <a:ext cx="544419" cy="5404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99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FB17-34A1-AB3A-B7C7-AA039CF1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41D5-57D5-6D05-4102-BB677C29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find the minimum of this function?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9069A-F62E-9CEF-8DBA-B2C3BBAAFBD8}"/>
              </a:ext>
            </a:extLst>
          </p:cNvPr>
          <p:cNvCxnSpPr/>
          <p:nvPr/>
        </p:nvCxnSpPr>
        <p:spPr>
          <a:xfrm flipH="1">
            <a:off x="2138516" y="5619135"/>
            <a:ext cx="8185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7A8642-9FD9-C0AC-29EE-030AC7A9BD1D}"/>
              </a:ext>
            </a:extLst>
          </p:cNvPr>
          <p:cNvCxnSpPr>
            <a:cxnSpLocks/>
          </p:cNvCxnSpPr>
          <p:nvPr/>
        </p:nvCxnSpPr>
        <p:spPr>
          <a:xfrm>
            <a:off x="3657600" y="2580968"/>
            <a:ext cx="0" cy="35959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0BED4C93-7521-A868-751E-02F1F64008CA}"/>
              </a:ext>
            </a:extLst>
          </p:cNvPr>
          <p:cNvSpPr/>
          <p:nvPr/>
        </p:nvSpPr>
        <p:spPr>
          <a:xfrm>
            <a:off x="2920181" y="2743200"/>
            <a:ext cx="6666271" cy="3407883"/>
          </a:xfrm>
          <a:custGeom>
            <a:avLst/>
            <a:gdLst>
              <a:gd name="connsiteX0" fmla="*/ 6666271 w 6666271"/>
              <a:gd name="connsiteY0" fmla="*/ 280219 h 3407883"/>
              <a:gd name="connsiteX1" fmla="*/ 3760838 w 6666271"/>
              <a:gd name="connsiteY1" fmla="*/ 3406877 h 3407883"/>
              <a:gd name="connsiteX2" fmla="*/ 0 w 6666271"/>
              <a:gd name="connsiteY2" fmla="*/ 0 h 34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6271" h="3407883">
                <a:moveTo>
                  <a:pt x="6666271" y="280219"/>
                </a:moveTo>
                <a:cubicBezTo>
                  <a:pt x="5769077" y="1866899"/>
                  <a:pt x="4871883" y="3453580"/>
                  <a:pt x="3760838" y="3406877"/>
                </a:cubicBezTo>
                <a:cubicBezTo>
                  <a:pt x="2649793" y="3360174"/>
                  <a:pt x="1324896" y="1680087"/>
                  <a:pt x="0" y="0"/>
                </a:cubicBezTo>
              </a:path>
            </a:pathLst>
          </a:cu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/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/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blipFill>
                <a:blip r:embed="rId3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1770295-0B51-05E7-EDA4-9E305A19A4A2}"/>
              </a:ext>
            </a:extLst>
          </p:cNvPr>
          <p:cNvGrpSpPr/>
          <p:nvPr/>
        </p:nvGrpSpPr>
        <p:grpSpPr>
          <a:xfrm>
            <a:off x="4964184" y="4412808"/>
            <a:ext cx="761918" cy="1206327"/>
            <a:chOff x="3738840" y="3199363"/>
            <a:chExt cx="761918" cy="12063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D8810E-68B9-60C4-E30D-7C0D37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738840" y="3199363"/>
              <a:ext cx="761918" cy="12063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35599C-C4B6-D42E-2335-2ADDD19FF623}"/>
                </a:ext>
              </a:extLst>
            </p:cNvPr>
            <p:cNvSpPr/>
            <p:nvPr/>
          </p:nvSpPr>
          <p:spPr>
            <a:xfrm>
              <a:off x="3948021" y="3500184"/>
              <a:ext cx="343556" cy="1466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0859DD-1702-C4CD-34BC-D747040E689A}"/>
              </a:ext>
            </a:extLst>
          </p:cNvPr>
          <p:cNvCxnSpPr/>
          <p:nvPr/>
        </p:nvCxnSpPr>
        <p:spPr>
          <a:xfrm>
            <a:off x="4160316" y="4232787"/>
            <a:ext cx="544419" cy="5404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CB02DE-99F4-ADB3-ECDD-E97B484922DC}"/>
              </a:ext>
            </a:extLst>
          </p:cNvPr>
          <p:cNvCxnSpPr/>
          <p:nvPr/>
        </p:nvCxnSpPr>
        <p:spPr>
          <a:xfrm>
            <a:off x="4737347" y="4793001"/>
            <a:ext cx="544419" cy="5404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549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FB17-34A1-AB3A-B7C7-AA039CF1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41D5-57D5-6D05-4102-BB677C29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find the minimum of this function?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9069A-F62E-9CEF-8DBA-B2C3BBAAFBD8}"/>
              </a:ext>
            </a:extLst>
          </p:cNvPr>
          <p:cNvCxnSpPr/>
          <p:nvPr/>
        </p:nvCxnSpPr>
        <p:spPr>
          <a:xfrm flipH="1">
            <a:off x="2138516" y="5619135"/>
            <a:ext cx="8185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7A8642-9FD9-C0AC-29EE-030AC7A9BD1D}"/>
              </a:ext>
            </a:extLst>
          </p:cNvPr>
          <p:cNvCxnSpPr>
            <a:cxnSpLocks/>
          </p:cNvCxnSpPr>
          <p:nvPr/>
        </p:nvCxnSpPr>
        <p:spPr>
          <a:xfrm>
            <a:off x="3657600" y="2580968"/>
            <a:ext cx="0" cy="35959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0BED4C93-7521-A868-751E-02F1F64008CA}"/>
              </a:ext>
            </a:extLst>
          </p:cNvPr>
          <p:cNvSpPr/>
          <p:nvPr/>
        </p:nvSpPr>
        <p:spPr>
          <a:xfrm>
            <a:off x="2920181" y="2743200"/>
            <a:ext cx="6666271" cy="3407883"/>
          </a:xfrm>
          <a:custGeom>
            <a:avLst/>
            <a:gdLst>
              <a:gd name="connsiteX0" fmla="*/ 6666271 w 6666271"/>
              <a:gd name="connsiteY0" fmla="*/ 280219 h 3407883"/>
              <a:gd name="connsiteX1" fmla="*/ 3760838 w 6666271"/>
              <a:gd name="connsiteY1" fmla="*/ 3406877 h 3407883"/>
              <a:gd name="connsiteX2" fmla="*/ 0 w 6666271"/>
              <a:gd name="connsiteY2" fmla="*/ 0 h 34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6271" h="3407883">
                <a:moveTo>
                  <a:pt x="6666271" y="280219"/>
                </a:moveTo>
                <a:cubicBezTo>
                  <a:pt x="5769077" y="1866899"/>
                  <a:pt x="4871883" y="3453580"/>
                  <a:pt x="3760838" y="3406877"/>
                </a:cubicBezTo>
                <a:cubicBezTo>
                  <a:pt x="2649793" y="3360174"/>
                  <a:pt x="1324896" y="1680087"/>
                  <a:pt x="0" y="0"/>
                </a:cubicBezTo>
              </a:path>
            </a:pathLst>
          </a:cu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/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/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blipFill>
                <a:blip r:embed="rId3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1770295-0B51-05E7-EDA4-9E305A19A4A2}"/>
              </a:ext>
            </a:extLst>
          </p:cNvPr>
          <p:cNvGrpSpPr/>
          <p:nvPr/>
        </p:nvGrpSpPr>
        <p:grpSpPr>
          <a:xfrm>
            <a:off x="5389880" y="4713318"/>
            <a:ext cx="761918" cy="1206327"/>
            <a:chOff x="3738840" y="3199363"/>
            <a:chExt cx="761918" cy="12063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D8810E-68B9-60C4-E30D-7C0D37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738840" y="3199363"/>
              <a:ext cx="761918" cy="12063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35599C-C4B6-D42E-2335-2ADDD19FF623}"/>
                </a:ext>
              </a:extLst>
            </p:cNvPr>
            <p:cNvSpPr/>
            <p:nvPr/>
          </p:nvSpPr>
          <p:spPr>
            <a:xfrm>
              <a:off x="3948021" y="3500184"/>
              <a:ext cx="343556" cy="1466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0859DD-1702-C4CD-34BC-D747040E689A}"/>
              </a:ext>
            </a:extLst>
          </p:cNvPr>
          <p:cNvCxnSpPr/>
          <p:nvPr/>
        </p:nvCxnSpPr>
        <p:spPr>
          <a:xfrm>
            <a:off x="4160316" y="4232787"/>
            <a:ext cx="544419" cy="5404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CB02DE-99F4-ADB3-ECDD-E97B484922DC}"/>
              </a:ext>
            </a:extLst>
          </p:cNvPr>
          <p:cNvCxnSpPr/>
          <p:nvPr/>
        </p:nvCxnSpPr>
        <p:spPr>
          <a:xfrm>
            <a:off x="4737347" y="4793001"/>
            <a:ext cx="544419" cy="5404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4966BD-91F6-DB3E-9B33-265C03DC8A1C}"/>
              </a:ext>
            </a:extLst>
          </p:cNvPr>
          <p:cNvCxnSpPr>
            <a:cxnSpLocks/>
          </p:cNvCxnSpPr>
          <p:nvPr/>
        </p:nvCxnSpPr>
        <p:spPr>
          <a:xfrm>
            <a:off x="5281766" y="5341286"/>
            <a:ext cx="406564" cy="2778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49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FB17-34A1-AB3A-B7C7-AA039CF1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41D5-57D5-6D05-4102-BB677C29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find the minimum of this function?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9069A-F62E-9CEF-8DBA-B2C3BBAAFBD8}"/>
              </a:ext>
            </a:extLst>
          </p:cNvPr>
          <p:cNvCxnSpPr/>
          <p:nvPr/>
        </p:nvCxnSpPr>
        <p:spPr>
          <a:xfrm flipH="1">
            <a:off x="2138516" y="5619135"/>
            <a:ext cx="8185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7A8642-9FD9-C0AC-29EE-030AC7A9BD1D}"/>
              </a:ext>
            </a:extLst>
          </p:cNvPr>
          <p:cNvCxnSpPr>
            <a:cxnSpLocks/>
          </p:cNvCxnSpPr>
          <p:nvPr/>
        </p:nvCxnSpPr>
        <p:spPr>
          <a:xfrm>
            <a:off x="3657600" y="2580968"/>
            <a:ext cx="0" cy="35959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0BED4C93-7521-A868-751E-02F1F64008CA}"/>
              </a:ext>
            </a:extLst>
          </p:cNvPr>
          <p:cNvSpPr/>
          <p:nvPr/>
        </p:nvSpPr>
        <p:spPr>
          <a:xfrm>
            <a:off x="2920181" y="2743200"/>
            <a:ext cx="6666271" cy="3407883"/>
          </a:xfrm>
          <a:custGeom>
            <a:avLst/>
            <a:gdLst>
              <a:gd name="connsiteX0" fmla="*/ 6666271 w 6666271"/>
              <a:gd name="connsiteY0" fmla="*/ 280219 h 3407883"/>
              <a:gd name="connsiteX1" fmla="*/ 3760838 w 6666271"/>
              <a:gd name="connsiteY1" fmla="*/ 3406877 h 3407883"/>
              <a:gd name="connsiteX2" fmla="*/ 0 w 6666271"/>
              <a:gd name="connsiteY2" fmla="*/ 0 h 34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6271" h="3407883">
                <a:moveTo>
                  <a:pt x="6666271" y="280219"/>
                </a:moveTo>
                <a:cubicBezTo>
                  <a:pt x="5769077" y="1866899"/>
                  <a:pt x="4871883" y="3453580"/>
                  <a:pt x="3760838" y="3406877"/>
                </a:cubicBezTo>
                <a:cubicBezTo>
                  <a:pt x="2649793" y="3360174"/>
                  <a:pt x="1324896" y="1680087"/>
                  <a:pt x="0" y="0"/>
                </a:cubicBezTo>
              </a:path>
            </a:pathLst>
          </a:cu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/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/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blipFill>
                <a:blip r:embed="rId3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1770295-0B51-05E7-EDA4-9E305A19A4A2}"/>
              </a:ext>
            </a:extLst>
          </p:cNvPr>
          <p:cNvGrpSpPr/>
          <p:nvPr/>
        </p:nvGrpSpPr>
        <p:grpSpPr>
          <a:xfrm>
            <a:off x="5784481" y="4877046"/>
            <a:ext cx="761918" cy="1206327"/>
            <a:chOff x="3738840" y="3199363"/>
            <a:chExt cx="761918" cy="12063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D8810E-68B9-60C4-E30D-7C0D37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738840" y="3199363"/>
              <a:ext cx="761918" cy="12063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35599C-C4B6-D42E-2335-2ADDD19FF623}"/>
                </a:ext>
              </a:extLst>
            </p:cNvPr>
            <p:cNvSpPr/>
            <p:nvPr/>
          </p:nvSpPr>
          <p:spPr>
            <a:xfrm>
              <a:off x="3948021" y="3500184"/>
              <a:ext cx="343556" cy="1466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0859DD-1702-C4CD-34BC-D747040E689A}"/>
              </a:ext>
            </a:extLst>
          </p:cNvPr>
          <p:cNvCxnSpPr/>
          <p:nvPr/>
        </p:nvCxnSpPr>
        <p:spPr>
          <a:xfrm>
            <a:off x="4160316" y="4232787"/>
            <a:ext cx="544419" cy="5404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CB02DE-99F4-ADB3-ECDD-E97B484922DC}"/>
              </a:ext>
            </a:extLst>
          </p:cNvPr>
          <p:cNvCxnSpPr/>
          <p:nvPr/>
        </p:nvCxnSpPr>
        <p:spPr>
          <a:xfrm>
            <a:off x="4737347" y="4793001"/>
            <a:ext cx="544419" cy="5404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4966BD-91F6-DB3E-9B33-265C03DC8A1C}"/>
              </a:ext>
            </a:extLst>
          </p:cNvPr>
          <p:cNvCxnSpPr>
            <a:cxnSpLocks/>
          </p:cNvCxnSpPr>
          <p:nvPr/>
        </p:nvCxnSpPr>
        <p:spPr>
          <a:xfrm>
            <a:off x="5281766" y="5341286"/>
            <a:ext cx="406564" cy="2778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E109E8-4B9E-E96A-7273-6AC8E3609BEF}"/>
              </a:ext>
            </a:extLst>
          </p:cNvPr>
          <p:cNvCxnSpPr>
            <a:cxnSpLocks/>
          </p:cNvCxnSpPr>
          <p:nvPr/>
        </p:nvCxnSpPr>
        <p:spPr>
          <a:xfrm>
            <a:off x="5688330" y="5664008"/>
            <a:ext cx="406564" cy="2778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75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FB17-34A1-AB3A-B7C7-AA039CF1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41D5-57D5-6D05-4102-BB677C29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find the minimum of this function?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9069A-F62E-9CEF-8DBA-B2C3BBAAFBD8}"/>
              </a:ext>
            </a:extLst>
          </p:cNvPr>
          <p:cNvCxnSpPr/>
          <p:nvPr/>
        </p:nvCxnSpPr>
        <p:spPr>
          <a:xfrm flipH="1">
            <a:off x="2138516" y="5619135"/>
            <a:ext cx="8185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7A8642-9FD9-C0AC-29EE-030AC7A9BD1D}"/>
              </a:ext>
            </a:extLst>
          </p:cNvPr>
          <p:cNvCxnSpPr>
            <a:cxnSpLocks/>
          </p:cNvCxnSpPr>
          <p:nvPr/>
        </p:nvCxnSpPr>
        <p:spPr>
          <a:xfrm>
            <a:off x="3657600" y="2580968"/>
            <a:ext cx="0" cy="35959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0BED4C93-7521-A868-751E-02F1F64008CA}"/>
              </a:ext>
            </a:extLst>
          </p:cNvPr>
          <p:cNvSpPr/>
          <p:nvPr/>
        </p:nvSpPr>
        <p:spPr>
          <a:xfrm>
            <a:off x="2920181" y="2743200"/>
            <a:ext cx="6666271" cy="3407883"/>
          </a:xfrm>
          <a:custGeom>
            <a:avLst/>
            <a:gdLst>
              <a:gd name="connsiteX0" fmla="*/ 6666271 w 6666271"/>
              <a:gd name="connsiteY0" fmla="*/ 280219 h 3407883"/>
              <a:gd name="connsiteX1" fmla="*/ 3760838 w 6666271"/>
              <a:gd name="connsiteY1" fmla="*/ 3406877 h 3407883"/>
              <a:gd name="connsiteX2" fmla="*/ 0 w 6666271"/>
              <a:gd name="connsiteY2" fmla="*/ 0 h 34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6271" h="3407883">
                <a:moveTo>
                  <a:pt x="6666271" y="280219"/>
                </a:moveTo>
                <a:cubicBezTo>
                  <a:pt x="5769077" y="1866899"/>
                  <a:pt x="4871883" y="3453580"/>
                  <a:pt x="3760838" y="3406877"/>
                </a:cubicBezTo>
                <a:cubicBezTo>
                  <a:pt x="2649793" y="3360174"/>
                  <a:pt x="1324896" y="1680087"/>
                  <a:pt x="0" y="0"/>
                </a:cubicBezTo>
              </a:path>
            </a:pathLst>
          </a:cu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/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/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blipFill>
                <a:blip r:embed="rId3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1770295-0B51-05E7-EDA4-9E305A19A4A2}"/>
              </a:ext>
            </a:extLst>
          </p:cNvPr>
          <p:cNvGrpSpPr/>
          <p:nvPr/>
        </p:nvGrpSpPr>
        <p:grpSpPr>
          <a:xfrm>
            <a:off x="6048109" y="4983576"/>
            <a:ext cx="761918" cy="1206327"/>
            <a:chOff x="3738840" y="3199363"/>
            <a:chExt cx="761918" cy="12063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D8810E-68B9-60C4-E30D-7C0D37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738840" y="3199363"/>
              <a:ext cx="761918" cy="12063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35599C-C4B6-D42E-2335-2ADDD19FF623}"/>
                </a:ext>
              </a:extLst>
            </p:cNvPr>
            <p:cNvSpPr/>
            <p:nvPr/>
          </p:nvSpPr>
          <p:spPr>
            <a:xfrm>
              <a:off x="3948021" y="3500184"/>
              <a:ext cx="343556" cy="1466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0859DD-1702-C4CD-34BC-D747040E689A}"/>
              </a:ext>
            </a:extLst>
          </p:cNvPr>
          <p:cNvCxnSpPr/>
          <p:nvPr/>
        </p:nvCxnSpPr>
        <p:spPr>
          <a:xfrm>
            <a:off x="4160316" y="4232787"/>
            <a:ext cx="544419" cy="5404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CB02DE-99F4-ADB3-ECDD-E97B484922DC}"/>
              </a:ext>
            </a:extLst>
          </p:cNvPr>
          <p:cNvCxnSpPr/>
          <p:nvPr/>
        </p:nvCxnSpPr>
        <p:spPr>
          <a:xfrm>
            <a:off x="4737347" y="4793001"/>
            <a:ext cx="544419" cy="5404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4966BD-91F6-DB3E-9B33-265C03DC8A1C}"/>
              </a:ext>
            </a:extLst>
          </p:cNvPr>
          <p:cNvCxnSpPr>
            <a:cxnSpLocks/>
          </p:cNvCxnSpPr>
          <p:nvPr/>
        </p:nvCxnSpPr>
        <p:spPr>
          <a:xfrm>
            <a:off x="5281766" y="5341286"/>
            <a:ext cx="406564" cy="2778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E109E8-4B9E-E96A-7273-6AC8E3609BEF}"/>
              </a:ext>
            </a:extLst>
          </p:cNvPr>
          <p:cNvCxnSpPr>
            <a:cxnSpLocks/>
          </p:cNvCxnSpPr>
          <p:nvPr/>
        </p:nvCxnSpPr>
        <p:spPr>
          <a:xfrm>
            <a:off x="5688330" y="5664008"/>
            <a:ext cx="406564" cy="2778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46C472-E307-896E-4098-2F1379A39586}"/>
              </a:ext>
            </a:extLst>
          </p:cNvPr>
          <p:cNvCxnSpPr>
            <a:cxnSpLocks/>
          </p:cNvCxnSpPr>
          <p:nvPr/>
        </p:nvCxnSpPr>
        <p:spPr>
          <a:xfrm>
            <a:off x="6094894" y="5934490"/>
            <a:ext cx="323850" cy="1100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465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FB17-34A1-AB3A-B7C7-AA039CF1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41D5-57D5-6D05-4102-BB677C296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find the minimum of this function?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9069A-F62E-9CEF-8DBA-B2C3BBAAFBD8}"/>
              </a:ext>
            </a:extLst>
          </p:cNvPr>
          <p:cNvCxnSpPr/>
          <p:nvPr/>
        </p:nvCxnSpPr>
        <p:spPr>
          <a:xfrm flipH="1">
            <a:off x="2138516" y="5619135"/>
            <a:ext cx="8185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7A8642-9FD9-C0AC-29EE-030AC7A9BD1D}"/>
              </a:ext>
            </a:extLst>
          </p:cNvPr>
          <p:cNvCxnSpPr>
            <a:cxnSpLocks/>
          </p:cNvCxnSpPr>
          <p:nvPr/>
        </p:nvCxnSpPr>
        <p:spPr>
          <a:xfrm>
            <a:off x="3657600" y="2580968"/>
            <a:ext cx="0" cy="35959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0BED4C93-7521-A868-751E-02F1F64008CA}"/>
              </a:ext>
            </a:extLst>
          </p:cNvPr>
          <p:cNvSpPr/>
          <p:nvPr/>
        </p:nvSpPr>
        <p:spPr>
          <a:xfrm>
            <a:off x="2920181" y="2743200"/>
            <a:ext cx="6666271" cy="3407883"/>
          </a:xfrm>
          <a:custGeom>
            <a:avLst/>
            <a:gdLst>
              <a:gd name="connsiteX0" fmla="*/ 6666271 w 6666271"/>
              <a:gd name="connsiteY0" fmla="*/ 280219 h 3407883"/>
              <a:gd name="connsiteX1" fmla="*/ 3760838 w 6666271"/>
              <a:gd name="connsiteY1" fmla="*/ 3406877 h 3407883"/>
              <a:gd name="connsiteX2" fmla="*/ 0 w 6666271"/>
              <a:gd name="connsiteY2" fmla="*/ 0 h 34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6271" h="3407883">
                <a:moveTo>
                  <a:pt x="6666271" y="280219"/>
                </a:moveTo>
                <a:cubicBezTo>
                  <a:pt x="5769077" y="1866899"/>
                  <a:pt x="4871883" y="3453580"/>
                  <a:pt x="3760838" y="3406877"/>
                </a:cubicBezTo>
                <a:cubicBezTo>
                  <a:pt x="2649793" y="3360174"/>
                  <a:pt x="1324896" y="1680087"/>
                  <a:pt x="0" y="0"/>
                </a:cubicBezTo>
              </a:path>
            </a:pathLst>
          </a:cu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/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B31ACC-0F58-B7B4-EA8E-63D00F064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536" y="5316482"/>
                <a:ext cx="265962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/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769183-D630-2FE2-16F3-A3C556A66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33" y="2257802"/>
                <a:ext cx="6098458" cy="646331"/>
              </a:xfrm>
              <a:prstGeom prst="rect">
                <a:avLst/>
              </a:prstGeom>
              <a:blipFill>
                <a:blip r:embed="rId3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1770295-0B51-05E7-EDA4-9E305A19A4A2}"/>
              </a:ext>
            </a:extLst>
          </p:cNvPr>
          <p:cNvGrpSpPr/>
          <p:nvPr/>
        </p:nvGrpSpPr>
        <p:grpSpPr>
          <a:xfrm>
            <a:off x="6361512" y="5132868"/>
            <a:ext cx="761918" cy="1206327"/>
            <a:chOff x="3738840" y="3199363"/>
            <a:chExt cx="761918" cy="12063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D8810E-68B9-60C4-E30D-7C0D3778A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738840" y="3199363"/>
              <a:ext cx="761918" cy="12063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35599C-C4B6-D42E-2335-2ADDD19FF623}"/>
                </a:ext>
              </a:extLst>
            </p:cNvPr>
            <p:cNvSpPr/>
            <p:nvPr/>
          </p:nvSpPr>
          <p:spPr>
            <a:xfrm>
              <a:off x="3948021" y="3500184"/>
              <a:ext cx="343556" cy="1466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0859DD-1702-C4CD-34BC-D747040E689A}"/>
              </a:ext>
            </a:extLst>
          </p:cNvPr>
          <p:cNvCxnSpPr/>
          <p:nvPr/>
        </p:nvCxnSpPr>
        <p:spPr>
          <a:xfrm>
            <a:off x="4160316" y="4232787"/>
            <a:ext cx="544419" cy="5404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CB02DE-99F4-ADB3-ECDD-E97B484922DC}"/>
              </a:ext>
            </a:extLst>
          </p:cNvPr>
          <p:cNvCxnSpPr/>
          <p:nvPr/>
        </p:nvCxnSpPr>
        <p:spPr>
          <a:xfrm>
            <a:off x="4737347" y="4793001"/>
            <a:ext cx="544419" cy="54048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4966BD-91F6-DB3E-9B33-265C03DC8A1C}"/>
              </a:ext>
            </a:extLst>
          </p:cNvPr>
          <p:cNvCxnSpPr>
            <a:cxnSpLocks/>
          </p:cNvCxnSpPr>
          <p:nvPr/>
        </p:nvCxnSpPr>
        <p:spPr>
          <a:xfrm>
            <a:off x="5281766" y="5341286"/>
            <a:ext cx="406564" cy="2778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E109E8-4B9E-E96A-7273-6AC8E3609BEF}"/>
              </a:ext>
            </a:extLst>
          </p:cNvPr>
          <p:cNvCxnSpPr>
            <a:cxnSpLocks/>
          </p:cNvCxnSpPr>
          <p:nvPr/>
        </p:nvCxnSpPr>
        <p:spPr>
          <a:xfrm>
            <a:off x="5688330" y="5664008"/>
            <a:ext cx="406564" cy="2778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46C472-E307-896E-4098-2F1379A39586}"/>
              </a:ext>
            </a:extLst>
          </p:cNvPr>
          <p:cNvCxnSpPr>
            <a:cxnSpLocks/>
          </p:cNvCxnSpPr>
          <p:nvPr/>
        </p:nvCxnSpPr>
        <p:spPr>
          <a:xfrm>
            <a:off x="6094894" y="5934490"/>
            <a:ext cx="323850" cy="1100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DDDF2D-C3EF-4C52-20F9-59B6026E81AE}"/>
              </a:ext>
            </a:extLst>
          </p:cNvPr>
          <p:cNvCxnSpPr>
            <a:cxnSpLocks/>
          </p:cNvCxnSpPr>
          <p:nvPr/>
        </p:nvCxnSpPr>
        <p:spPr>
          <a:xfrm>
            <a:off x="6448548" y="6086360"/>
            <a:ext cx="323850" cy="11001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DC84749F-5108-1BC6-C313-A8B39F4046F4}"/>
              </a:ext>
            </a:extLst>
          </p:cNvPr>
          <p:cNvSpPr/>
          <p:nvPr/>
        </p:nvSpPr>
        <p:spPr>
          <a:xfrm>
            <a:off x="6742470" y="3583858"/>
            <a:ext cx="2458061" cy="1189415"/>
          </a:xfrm>
          <a:prstGeom prst="wedgeRoundRectCallout">
            <a:avLst>
              <a:gd name="adj1" fmla="val -43162"/>
              <a:gd name="adj2" fmla="val 8481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Nowhere to go from here!  I’m done!</a:t>
            </a:r>
          </a:p>
        </p:txBody>
      </p:sp>
    </p:spTree>
    <p:extLst>
      <p:ext uri="{BB962C8B-B14F-4D97-AF65-F5344CB8AC3E}">
        <p14:creationId xmlns:p14="http://schemas.microsoft.com/office/powerpoint/2010/main" val="2526668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77BB2-4C49-6B3A-1EB5-2BCE9D4B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D2E96-7EAC-D74E-14F9-BEBE3A14C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  <a:r>
              <a:rPr lang="en-US" dirty="0"/>
              <a:t> is a fancy name for</a:t>
            </a:r>
            <a:r>
              <a:rPr lang="en-US" dirty="0">
                <a:solidFill>
                  <a:schemeClr val="accent1"/>
                </a:solidFill>
              </a:rPr>
              <a:t>*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sz="3600" i="1" dirty="0"/>
              <a:t>“walk downhill until you can’t anymore”</a:t>
            </a:r>
          </a:p>
          <a:p>
            <a:pPr marL="0" indent="0" algn="ctr">
              <a:buNone/>
            </a:pPr>
            <a:endParaRPr lang="en-US" sz="3600" i="1" dirty="0"/>
          </a:p>
          <a:p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b="1" dirty="0">
                <a:solidFill>
                  <a:schemeClr val="accent1"/>
                </a:solidFill>
              </a:rPr>
              <a:t>Gradient</a:t>
            </a:r>
            <a:r>
              <a:rPr lang="en-US" dirty="0">
                <a:solidFill>
                  <a:schemeClr val="accent1"/>
                </a:solidFill>
              </a:rPr>
              <a:t>” is from calculus: the direction of greatest change</a:t>
            </a:r>
          </a:p>
          <a:p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b="1" dirty="0">
                <a:solidFill>
                  <a:schemeClr val="accent1"/>
                </a:solidFill>
              </a:rPr>
              <a:t>Descent</a:t>
            </a:r>
            <a:r>
              <a:rPr lang="en-US" dirty="0">
                <a:solidFill>
                  <a:schemeClr val="accent1"/>
                </a:solidFill>
              </a:rPr>
              <a:t>” is “descent”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64A9F-A180-A9D5-F094-CBCFE6F1D58D}"/>
              </a:ext>
            </a:extLst>
          </p:cNvPr>
          <p:cNvSpPr txBox="1"/>
          <p:nvPr/>
        </p:nvSpPr>
        <p:spPr>
          <a:xfrm>
            <a:off x="4365523" y="0"/>
            <a:ext cx="7826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*Disclaimer: lots of subtleties.  How do we choose the step size?  How do we pick our starting point?  How do we decide/estimate what “downhill” is? Etc.</a:t>
            </a:r>
          </a:p>
        </p:txBody>
      </p:sp>
    </p:spTree>
    <p:extLst>
      <p:ext uri="{BB962C8B-B14F-4D97-AF65-F5344CB8AC3E}">
        <p14:creationId xmlns:p14="http://schemas.microsoft.com/office/powerpoint/2010/main" val="388285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4046-4F3A-A01F-80C5-1A0F2981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E6BA6-D121-F993-A311-7C54E8369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70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FC2A-AF17-9B55-74F8-A13B6B71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gradient descent work?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06D339-0727-1E0E-DA3C-D5F9B426DD97}"/>
              </a:ext>
            </a:extLst>
          </p:cNvPr>
          <p:cNvGrpSpPr/>
          <p:nvPr/>
        </p:nvGrpSpPr>
        <p:grpSpPr>
          <a:xfrm>
            <a:off x="427703" y="1690688"/>
            <a:ext cx="6120581" cy="2578357"/>
            <a:chOff x="2138516" y="2257802"/>
            <a:chExt cx="10865875" cy="391916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A0B69D-E0B1-1442-918B-784D1E7D45C0}"/>
                </a:ext>
              </a:extLst>
            </p:cNvPr>
            <p:cNvCxnSpPr/>
            <p:nvPr/>
          </p:nvCxnSpPr>
          <p:spPr>
            <a:xfrm flipH="1">
              <a:off x="2138516" y="5619135"/>
              <a:ext cx="818535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444CFC2-EA9A-E923-CE3A-F98B57EBF5EF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580968"/>
              <a:ext cx="0" cy="35959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1462506-0FDD-259F-127F-C6EDE07BC799}"/>
                </a:ext>
              </a:extLst>
            </p:cNvPr>
            <p:cNvSpPr/>
            <p:nvPr/>
          </p:nvSpPr>
          <p:spPr>
            <a:xfrm>
              <a:off x="2920181" y="2743200"/>
              <a:ext cx="6666271" cy="3407883"/>
            </a:xfrm>
            <a:custGeom>
              <a:avLst/>
              <a:gdLst>
                <a:gd name="connsiteX0" fmla="*/ 6666271 w 6666271"/>
                <a:gd name="connsiteY0" fmla="*/ 280219 h 3407883"/>
                <a:gd name="connsiteX1" fmla="*/ 3760838 w 6666271"/>
                <a:gd name="connsiteY1" fmla="*/ 3406877 h 3407883"/>
                <a:gd name="connsiteX2" fmla="*/ 0 w 6666271"/>
                <a:gd name="connsiteY2" fmla="*/ 0 h 340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6271" h="3407883">
                  <a:moveTo>
                    <a:pt x="6666271" y="280219"/>
                  </a:moveTo>
                  <a:cubicBezTo>
                    <a:pt x="5769077" y="1866899"/>
                    <a:pt x="4871883" y="3453580"/>
                    <a:pt x="3760838" y="3406877"/>
                  </a:cubicBezTo>
                  <a:cubicBezTo>
                    <a:pt x="2649793" y="3360174"/>
                    <a:pt x="1324896" y="1680087"/>
                    <a:pt x="0" y="0"/>
                  </a:cubicBezTo>
                </a:path>
              </a:pathLst>
            </a:custGeom>
            <a:ln w="381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73AEC3-ADEC-B73C-2AF7-F415BA9E4E71}"/>
                    </a:ext>
                  </a:extLst>
                </p:cNvPr>
                <p:cNvSpPr txBox="1"/>
                <p:nvPr/>
              </p:nvSpPr>
              <p:spPr>
                <a:xfrm>
                  <a:off x="9200536" y="5316483"/>
                  <a:ext cx="2659625" cy="608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73AEC3-ADEC-B73C-2AF7-F415BA9E4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536" y="5316483"/>
                  <a:ext cx="2659625" cy="6081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2010F6C-E7D3-0A70-CA10-B8B5A204CDB8}"/>
                    </a:ext>
                  </a:extLst>
                </p:cNvPr>
                <p:cNvSpPr txBox="1"/>
                <p:nvPr/>
              </p:nvSpPr>
              <p:spPr>
                <a:xfrm>
                  <a:off x="6905933" y="2257802"/>
                  <a:ext cx="6098458" cy="795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2010F6C-E7D3-0A70-CA10-B8B5A204CD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33" y="2257802"/>
                  <a:ext cx="6098458" cy="795306"/>
                </a:xfrm>
                <a:prstGeom prst="rect">
                  <a:avLst/>
                </a:prstGeom>
                <a:blipFill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27875F-F084-6FB8-3D17-A511E33DE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738840" y="3199363"/>
              <a:ext cx="761918" cy="120632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84A2B-7214-4A65-39EE-D8019093F047}"/>
                </a:ext>
              </a:extLst>
            </p:cNvPr>
            <p:cNvSpPr/>
            <p:nvPr/>
          </p:nvSpPr>
          <p:spPr>
            <a:xfrm>
              <a:off x="3948021" y="3500184"/>
              <a:ext cx="343556" cy="14661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4578" name="Picture 2" descr="Why the Convex Function?. Gradient Descent 101: Basics of ...">
            <a:extLst>
              <a:ext uri="{FF2B5EF4-FFF2-40B4-BE49-F238E27FC236}">
                <a16:creationId xmlns:a16="http://schemas.microsoft.com/office/drawing/2014/main" id="{1C4654F3-2DC1-A352-509B-60880E28A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40" y="1436272"/>
            <a:ext cx="5397908" cy="398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B4B892-CFD1-E28A-CA3D-92CBA6356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08611" y="1810862"/>
            <a:ext cx="429177" cy="793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1523E7-9BD6-CDF1-DA91-A04F4A6E2A10}"/>
              </a:ext>
            </a:extLst>
          </p:cNvPr>
          <p:cNvSpPr/>
          <p:nvPr/>
        </p:nvSpPr>
        <p:spPr>
          <a:xfrm>
            <a:off x="8726439" y="2008767"/>
            <a:ext cx="193520" cy="964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29469-5AB1-0130-E0C3-8B20A8EE53B6}"/>
              </a:ext>
            </a:extLst>
          </p:cNvPr>
          <p:cNvSpPr txBox="1"/>
          <p:nvPr/>
        </p:nvSpPr>
        <p:spPr>
          <a:xfrm>
            <a:off x="681685" y="5360321"/>
            <a:ext cx="6850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These functions are </a:t>
            </a:r>
            <a:r>
              <a:rPr lang="en-US" sz="2800" b="1" dirty="0"/>
              <a:t>convex</a:t>
            </a:r>
            <a:r>
              <a:rPr lang="en-US" sz="2800" dirty="0"/>
              <a:t> (bowl-shaped).</a:t>
            </a:r>
          </a:p>
          <a:p>
            <a:pPr algn="ctr"/>
            <a:r>
              <a:rPr lang="en-US" sz="2800" dirty="0"/>
              <a:t>Gradient descent always works!</a:t>
            </a:r>
          </a:p>
        </p:txBody>
      </p:sp>
    </p:spTree>
    <p:extLst>
      <p:ext uri="{BB962C8B-B14F-4D97-AF65-F5344CB8AC3E}">
        <p14:creationId xmlns:p14="http://schemas.microsoft.com/office/powerpoint/2010/main" val="328843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The Hard Thing about Deep Learning - Matroid">
            <a:extLst>
              <a:ext uri="{FF2B5EF4-FFF2-40B4-BE49-F238E27FC236}">
                <a16:creationId xmlns:a16="http://schemas.microsoft.com/office/drawing/2014/main" id="{F1869B79-CC8C-B7AF-8773-06EA71DF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18" y="608789"/>
            <a:ext cx="5710499" cy="605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AFC2A-AF17-9B55-74F8-A13B6B71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gradient descent work?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06D339-0727-1E0E-DA3C-D5F9B426DD97}"/>
              </a:ext>
            </a:extLst>
          </p:cNvPr>
          <p:cNvGrpSpPr/>
          <p:nvPr/>
        </p:nvGrpSpPr>
        <p:grpSpPr>
          <a:xfrm>
            <a:off x="45999" y="1567836"/>
            <a:ext cx="6502285" cy="2701209"/>
            <a:chOff x="1460876" y="2071064"/>
            <a:chExt cx="11543515" cy="410589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A0B69D-E0B1-1442-918B-784D1E7D45C0}"/>
                </a:ext>
              </a:extLst>
            </p:cNvPr>
            <p:cNvCxnSpPr/>
            <p:nvPr/>
          </p:nvCxnSpPr>
          <p:spPr>
            <a:xfrm flipH="1">
              <a:off x="2138516" y="5619135"/>
              <a:ext cx="818535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444CFC2-EA9A-E923-CE3A-F98B57EBF5EF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580968"/>
              <a:ext cx="0" cy="35959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73AEC3-ADEC-B73C-2AF7-F415BA9E4E71}"/>
                    </a:ext>
                  </a:extLst>
                </p:cNvPr>
                <p:cNvSpPr txBox="1"/>
                <p:nvPr/>
              </p:nvSpPr>
              <p:spPr>
                <a:xfrm>
                  <a:off x="9200536" y="5316483"/>
                  <a:ext cx="2659625" cy="608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73AEC3-ADEC-B73C-2AF7-F415BA9E4E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0536" y="5316483"/>
                  <a:ext cx="2659625" cy="6081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2010F6C-E7D3-0A70-CA10-B8B5A204CDB8}"/>
                    </a:ext>
                  </a:extLst>
                </p:cNvPr>
                <p:cNvSpPr txBox="1"/>
                <p:nvPr/>
              </p:nvSpPr>
              <p:spPr>
                <a:xfrm>
                  <a:off x="6905933" y="2257802"/>
                  <a:ext cx="6098458" cy="795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2010F6C-E7D3-0A70-CA10-B8B5A204CD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33" y="2257802"/>
                  <a:ext cx="6098458" cy="795306"/>
                </a:xfrm>
                <a:prstGeom prst="rect">
                  <a:avLst/>
                </a:prstGeom>
                <a:blipFill>
                  <a:blip r:embed="rId4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27875F-F084-6FB8-3D17-A511E33DE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1460876" y="2071064"/>
              <a:ext cx="761918" cy="120632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84A2B-7214-4A65-39EE-D8019093F047}"/>
                </a:ext>
              </a:extLst>
            </p:cNvPr>
            <p:cNvSpPr/>
            <p:nvPr/>
          </p:nvSpPr>
          <p:spPr>
            <a:xfrm>
              <a:off x="1670056" y="2371884"/>
              <a:ext cx="343556" cy="14661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389106-7BB1-9FDB-2E6D-BB86316B5E67}"/>
              </a:ext>
            </a:extLst>
          </p:cNvPr>
          <p:cNvGrpSpPr/>
          <p:nvPr/>
        </p:nvGrpSpPr>
        <p:grpSpPr>
          <a:xfrm>
            <a:off x="8307276" y="1745555"/>
            <a:ext cx="429177" cy="793624"/>
            <a:chOff x="8608611" y="1810862"/>
            <a:chExt cx="429177" cy="7936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B4B892-CFD1-E28A-CA3D-92CBA6356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608611" y="1810862"/>
              <a:ext cx="429177" cy="79362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1523E7-9BD6-CDF1-DA91-A04F4A6E2A10}"/>
                </a:ext>
              </a:extLst>
            </p:cNvPr>
            <p:cNvSpPr/>
            <p:nvPr/>
          </p:nvSpPr>
          <p:spPr>
            <a:xfrm>
              <a:off x="8726439" y="2008767"/>
              <a:ext cx="193520" cy="96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329469-5AB1-0130-E0C3-8B20A8EE53B6}"/>
              </a:ext>
            </a:extLst>
          </p:cNvPr>
          <p:cNvSpPr txBox="1"/>
          <p:nvPr/>
        </p:nvSpPr>
        <p:spPr>
          <a:xfrm>
            <a:off x="-173721" y="5590209"/>
            <a:ext cx="73856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These functions are </a:t>
            </a:r>
            <a:r>
              <a:rPr lang="en-US" sz="2800" b="1" dirty="0"/>
              <a:t>non-convex</a:t>
            </a:r>
            <a:r>
              <a:rPr lang="en-US" sz="2800" dirty="0"/>
              <a:t>.</a:t>
            </a:r>
          </a:p>
          <a:p>
            <a:pPr algn="ctr"/>
            <a:r>
              <a:rPr lang="en-US" sz="2800" dirty="0"/>
              <a:t>Hmmm....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017C261-270E-8FC8-190B-1D584880124B}"/>
              </a:ext>
            </a:extLst>
          </p:cNvPr>
          <p:cNvSpPr/>
          <p:nvPr/>
        </p:nvSpPr>
        <p:spPr>
          <a:xfrm>
            <a:off x="-173721" y="1731651"/>
            <a:ext cx="5427407" cy="3477329"/>
          </a:xfrm>
          <a:custGeom>
            <a:avLst/>
            <a:gdLst>
              <a:gd name="connsiteX0" fmla="*/ 0 w 5427407"/>
              <a:gd name="connsiteY0" fmla="*/ 578738 h 3477329"/>
              <a:gd name="connsiteX1" fmla="*/ 235975 w 5427407"/>
              <a:gd name="connsiteY1" fmla="*/ 33048 h 3477329"/>
              <a:gd name="connsiteX2" fmla="*/ 855407 w 5427407"/>
              <a:gd name="connsiteY2" fmla="*/ 1434145 h 3477329"/>
              <a:gd name="connsiteX3" fmla="*/ 1283110 w 5427407"/>
              <a:gd name="connsiteY3" fmla="*/ 740971 h 3477329"/>
              <a:gd name="connsiteX4" fmla="*/ 2123768 w 5427407"/>
              <a:gd name="connsiteY4" fmla="*/ 3469422 h 3477329"/>
              <a:gd name="connsiteX5" fmla="*/ 2831691 w 5427407"/>
              <a:gd name="connsiteY5" fmla="*/ 1581629 h 3477329"/>
              <a:gd name="connsiteX6" fmla="*/ 3156155 w 5427407"/>
              <a:gd name="connsiteY6" fmla="*/ 1891345 h 3477329"/>
              <a:gd name="connsiteX7" fmla="*/ 3819833 w 5427407"/>
              <a:gd name="connsiteY7" fmla="*/ 814713 h 3477329"/>
              <a:gd name="connsiteX8" fmla="*/ 4793226 w 5427407"/>
              <a:gd name="connsiteY8" fmla="*/ 2260055 h 3477329"/>
              <a:gd name="connsiteX9" fmla="*/ 5427407 w 5427407"/>
              <a:gd name="connsiteY9" fmla="*/ 947448 h 3477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27407" h="3477329">
                <a:moveTo>
                  <a:pt x="0" y="578738"/>
                </a:moveTo>
                <a:cubicBezTo>
                  <a:pt x="46703" y="234609"/>
                  <a:pt x="93407" y="-109520"/>
                  <a:pt x="235975" y="33048"/>
                </a:cubicBezTo>
                <a:cubicBezTo>
                  <a:pt x="378543" y="175616"/>
                  <a:pt x="680885" y="1316158"/>
                  <a:pt x="855407" y="1434145"/>
                </a:cubicBezTo>
                <a:cubicBezTo>
                  <a:pt x="1029930" y="1552132"/>
                  <a:pt x="1071717" y="401758"/>
                  <a:pt x="1283110" y="740971"/>
                </a:cubicBezTo>
                <a:cubicBezTo>
                  <a:pt x="1494503" y="1080184"/>
                  <a:pt x="1865671" y="3329312"/>
                  <a:pt x="2123768" y="3469422"/>
                </a:cubicBezTo>
                <a:cubicBezTo>
                  <a:pt x="2381865" y="3609532"/>
                  <a:pt x="2659627" y="1844642"/>
                  <a:pt x="2831691" y="1581629"/>
                </a:cubicBezTo>
                <a:cubicBezTo>
                  <a:pt x="3003755" y="1318616"/>
                  <a:pt x="2991465" y="2019164"/>
                  <a:pt x="3156155" y="1891345"/>
                </a:cubicBezTo>
                <a:cubicBezTo>
                  <a:pt x="3320845" y="1763526"/>
                  <a:pt x="3546988" y="753261"/>
                  <a:pt x="3819833" y="814713"/>
                </a:cubicBezTo>
                <a:cubicBezTo>
                  <a:pt x="4092678" y="876165"/>
                  <a:pt x="4525297" y="2237933"/>
                  <a:pt x="4793226" y="2260055"/>
                </a:cubicBezTo>
                <a:cubicBezTo>
                  <a:pt x="5061155" y="2282178"/>
                  <a:pt x="5244281" y="1614813"/>
                  <a:pt x="5427407" y="947448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1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Surprised cat meme&quot; Sticker for Sale by carolineduffy | Redbubble">
            <a:extLst>
              <a:ext uri="{FF2B5EF4-FFF2-40B4-BE49-F238E27FC236}">
                <a16:creationId xmlns:a16="http://schemas.microsoft.com/office/drawing/2014/main" id="{CB33C974-5FB5-F460-455E-B7870AFBA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23" y="4120087"/>
            <a:ext cx="1460669" cy="194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EAE404-9F50-C500-C369-38D09C6E1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333" y="90808"/>
            <a:ext cx="10515600" cy="1325563"/>
          </a:xfrm>
        </p:spPr>
        <p:txBody>
          <a:bodyPr/>
          <a:lstStyle/>
          <a:p>
            <a:r>
              <a:rPr lang="en-US" dirty="0"/>
              <a:t>What about the functions we care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650D8-056D-F5D3-3F3F-1C801BE3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824" y="1825625"/>
            <a:ext cx="10515600" cy="4351338"/>
          </a:xfrm>
        </p:spPr>
        <p:txBody>
          <a:bodyPr/>
          <a:lstStyle/>
          <a:p>
            <a:r>
              <a:rPr lang="en-US" dirty="0"/>
              <a:t>Regression: convex!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PCA/SVD: [can be made] convex!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Neural networks: non-convex </a:t>
            </a:r>
          </a:p>
        </p:txBody>
      </p:sp>
      <p:pic>
        <p:nvPicPr>
          <p:cNvPr id="26626" name="Picture 2" descr="Happy Healthy Cat Month | Hiawassee Veterinary Clinic">
            <a:extLst>
              <a:ext uri="{FF2B5EF4-FFF2-40B4-BE49-F238E27FC236}">
                <a16:creationId xmlns:a16="http://schemas.microsoft.com/office/drawing/2014/main" id="{D116B32E-35D6-65D7-AE0B-BD4D90EA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5" y="1483840"/>
            <a:ext cx="1484056" cy="12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5D55DB1-42D0-44FC-34D6-C7517BCE4E5A}"/>
              </a:ext>
            </a:extLst>
          </p:cNvPr>
          <p:cNvSpPr/>
          <p:nvPr/>
        </p:nvSpPr>
        <p:spPr>
          <a:xfrm>
            <a:off x="5369207" y="1690688"/>
            <a:ext cx="1301853" cy="823019"/>
          </a:xfrm>
          <a:custGeom>
            <a:avLst/>
            <a:gdLst>
              <a:gd name="connsiteX0" fmla="*/ 6666271 w 6666271"/>
              <a:gd name="connsiteY0" fmla="*/ 280219 h 3407883"/>
              <a:gd name="connsiteX1" fmla="*/ 3760838 w 6666271"/>
              <a:gd name="connsiteY1" fmla="*/ 3406877 h 3407883"/>
              <a:gd name="connsiteX2" fmla="*/ 0 w 6666271"/>
              <a:gd name="connsiteY2" fmla="*/ 0 h 34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6271" h="3407883">
                <a:moveTo>
                  <a:pt x="6666271" y="280219"/>
                </a:moveTo>
                <a:cubicBezTo>
                  <a:pt x="5769077" y="1866899"/>
                  <a:pt x="4871883" y="3453580"/>
                  <a:pt x="3760838" y="3406877"/>
                </a:cubicBezTo>
                <a:cubicBezTo>
                  <a:pt x="2649793" y="3360174"/>
                  <a:pt x="1324896" y="1680087"/>
                  <a:pt x="0" y="0"/>
                </a:cubicBezTo>
              </a:path>
            </a:pathLst>
          </a:cu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6" name="Picture 2" descr="Happy Healthy Cat Month | Hiawassee Veterinary Clinic">
            <a:extLst>
              <a:ext uri="{FF2B5EF4-FFF2-40B4-BE49-F238E27FC236}">
                <a16:creationId xmlns:a16="http://schemas.microsoft.com/office/drawing/2014/main" id="{83EBCD5F-B0EA-520C-75E6-60F4795D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5" y="2900733"/>
            <a:ext cx="1484056" cy="12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1B7AD3F5-00FD-A08E-B2EE-20545859701E}"/>
              </a:ext>
            </a:extLst>
          </p:cNvPr>
          <p:cNvSpPr/>
          <p:nvPr/>
        </p:nvSpPr>
        <p:spPr>
          <a:xfrm>
            <a:off x="7099684" y="3163913"/>
            <a:ext cx="1301853" cy="823019"/>
          </a:xfrm>
          <a:custGeom>
            <a:avLst/>
            <a:gdLst>
              <a:gd name="connsiteX0" fmla="*/ 6666271 w 6666271"/>
              <a:gd name="connsiteY0" fmla="*/ 280219 h 3407883"/>
              <a:gd name="connsiteX1" fmla="*/ 3760838 w 6666271"/>
              <a:gd name="connsiteY1" fmla="*/ 3406877 h 3407883"/>
              <a:gd name="connsiteX2" fmla="*/ 0 w 6666271"/>
              <a:gd name="connsiteY2" fmla="*/ 0 h 340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6271" h="3407883">
                <a:moveTo>
                  <a:pt x="6666271" y="280219"/>
                </a:moveTo>
                <a:cubicBezTo>
                  <a:pt x="5769077" y="1866899"/>
                  <a:pt x="4871883" y="3453580"/>
                  <a:pt x="3760838" y="3406877"/>
                </a:cubicBezTo>
                <a:cubicBezTo>
                  <a:pt x="2649793" y="3360174"/>
                  <a:pt x="1324896" y="1680087"/>
                  <a:pt x="0" y="0"/>
                </a:cubicBezTo>
              </a:path>
            </a:pathLst>
          </a:cu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A27B60-B5B5-9D4E-48AB-B4CC8F27FDAD}"/>
              </a:ext>
            </a:extLst>
          </p:cNvPr>
          <p:cNvSpPr/>
          <p:nvPr/>
        </p:nvSpPr>
        <p:spPr>
          <a:xfrm>
            <a:off x="6671060" y="4469129"/>
            <a:ext cx="2607205" cy="1551380"/>
          </a:xfrm>
          <a:custGeom>
            <a:avLst/>
            <a:gdLst>
              <a:gd name="connsiteX0" fmla="*/ 0 w 5427407"/>
              <a:gd name="connsiteY0" fmla="*/ 578738 h 3477329"/>
              <a:gd name="connsiteX1" fmla="*/ 235975 w 5427407"/>
              <a:gd name="connsiteY1" fmla="*/ 33048 h 3477329"/>
              <a:gd name="connsiteX2" fmla="*/ 855407 w 5427407"/>
              <a:gd name="connsiteY2" fmla="*/ 1434145 h 3477329"/>
              <a:gd name="connsiteX3" fmla="*/ 1283110 w 5427407"/>
              <a:gd name="connsiteY3" fmla="*/ 740971 h 3477329"/>
              <a:gd name="connsiteX4" fmla="*/ 2123768 w 5427407"/>
              <a:gd name="connsiteY4" fmla="*/ 3469422 h 3477329"/>
              <a:gd name="connsiteX5" fmla="*/ 2831691 w 5427407"/>
              <a:gd name="connsiteY5" fmla="*/ 1581629 h 3477329"/>
              <a:gd name="connsiteX6" fmla="*/ 3156155 w 5427407"/>
              <a:gd name="connsiteY6" fmla="*/ 1891345 h 3477329"/>
              <a:gd name="connsiteX7" fmla="*/ 3819833 w 5427407"/>
              <a:gd name="connsiteY7" fmla="*/ 814713 h 3477329"/>
              <a:gd name="connsiteX8" fmla="*/ 4793226 w 5427407"/>
              <a:gd name="connsiteY8" fmla="*/ 2260055 h 3477329"/>
              <a:gd name="connsiteX9" fmla="*/ 5427407 w 5427407"/>
              <a:gd name="connsiteY9" fmla="*/ 947448 h 3477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27407" h="3477329">
                <a:moveTo>
                  <a:pt x="0" y="578738"/>
                </a:moveTo>
                <a:cubicBezTo>
                  <a:pt x="46703" y="234609"/>
                  <a:pt x="93407" y="-109520"/>
                  <a:pt x="235975" y="33048"/>
                </a:cubicBezTo>
                <a:cubicBezTo>
                  <a:pt x="378543" y="175616"/>
                  <a:pt x="680885" y="1316158"/>
                  <a:pt x="855407" y="1434145"/>
                </a:cubicBezTo>
                <a:cubicBezTo>
                  <a:pt x="1029930" y="1552132"/>
                  <a:pt x="1071717" y="401758"/>
                  <a:pt x="1283110" y="740971"/>
                </a:cubicBezTo>
                <a:cubicBezTo>
                  <a:pt x="1494503" y="1080184"/>
                  <a:pt x="1865671" y="3329312"/>
                  <a:pt x="2123768" y="3469422"/>
                </a:cubicBezTo>
                <a:cubicBezTo>
                  <a:pt x="2381865" y="3609532"/>
                  <a:pt x="2659627" y="1844642"/>
                  <a:pt x="2831691" y="1581629"/>
                </a:cubicBezTo>
                <a:cubicBezTo>
                  <a:pt x="3003755" y="1318616"/>
                  <a:pt x="2991465" y="2019164"/>
                  <a:pt x="3156155" y="1891345"/>
                </a:cubicBezTo>
                <a:cubicBezTo>
                  <a:pt x="3320845" y="1763526"/>
                  <a:pt x="3546988" y="753261"/>
                  <a:pt x="3819833" y="814713"/>
                </a:cubicBezTo>
                <a:cubicBezTo>
                  <a:pt x="4092678" y="876165"/>
                  <a:pt x="4525297" y="2237933"/>
                  <a:pt x="4793226" y="2260055"/>
                </a:cubicBezTo>
                <a:cubicBezTo>
                  <a:pt x="5061155" y="2282178"/>
                  <a:pt x="5244281" y="1614813"/>
                  <a:pt x="5427407" y="947448"/>
                </a:cubicBez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" descr="The Hard Thing about Deep Learning - Matroid">
            <a:extLst>
              <a:ext uri="{FF2B5EF4-FFF2-40B4-BE49-F238E27FC236}">
                <a16:creationId xmlns:a16="http://schemas.microsoft.com/office/drawing/2014/main" id="{005A2BCA-CEC4-07FA-DBE0-C998016E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884" y="3409486"/>
            <a:ext cx="4293218" cy="455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7D978B-C916-2366-318D-09316894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42" y="56398"/>
            <a:ext cx="10515600" cy="1325563"/>
          </a:xfrm>
        </p:spPr>
        <p:txBody>
          <a:bodyPr/>
          <a:lstStyle/>
          <a:p>
            <a:r>
              <a:rPr lang="en-US" dirty="0"/>
              <a:t>So...what do we do?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7E44E6-360A-D2A1-101C-072A300631D5}"/>
              </a:ext>
            </a:extLst>
          </p:cNvPr>
          <p:cNvGrpSpPr/>
          <p:nvPr/>
        </p:nvGrpSpPr>
        <p:grpSpPr>
          <a:xfrm>
            <a:off x="725825" y="1510088"/>
            <a:ext cx="5645928" cy="3913479"/>
            <a:chOff x="3660754" y="2188492"/>
            <a:chExt cx="5645928" cy="391347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658439A-44DD-6BF4-F901-0D5F88F0DB61}"/>
                </a:ext>
              </a:extLst>
            </p:cNvPr>
            <p:cNvSpPr/>
            <p:nvPr/>
          </p:nvSpPr>
          <p:spPr>
            <a:xfrm>
              <a:off x="3935362" y="2793140"/>
              <a:ext cx="298452" cy="28737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BDD5D3-2003-E8AF-6640-49184B336EB9}"/>
                </a:ext>
              </a:extLst>
            </p:cNvPr>
            <p:cNvGrpSpPr/>
            <p:nvPr/>
          </p:nvGrpSpPr>
          <p:grpSpPr>
            <a:xfrm>
              <a:off x="5377096" y="2997977"/>
              <a:ext cx="397847" cy="2447573"/>
              <a:chOff x="2792566" y="2415396"/>
              <a:chExt cx="485472" cy="26481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ounded Rectangle 5">
                    <a:extLst>
                      <a:ext uri="{FF2B5EF4-FFF2-40B4-BE49-F238E27FC236}">
                        <a16:creationId xmlns:a16="http://schemas.microsoft.com/office/drawing/2014/main" id="{C9F59B72-3D60-498B-90EF-442F8B83EFB4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6" name="Rounded Rectangle 5">
                    <a:extLst>
                      <a:ext uri="{FF2B5EF4-FFF2-40B4-BE49-F238E27FC236}">
                        <a16:creationId xmlns:a16="http://schemas.microsoft.com/office/drawing/2014/main" id="{C9F59B72-3D60-498B-90EF-442F8B83EF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5843F329-565A-2669-0794-5A2FEBF32D5B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" name="Rounded Rectangle 6">
                    <a:extLst>
                      <a:ext uri="{FF2B5EF4-FFF2-40B4-BE49-F238E27FC236}">
                        <a16:creationId xmlns:a16="http://schemas.microsoft.com/office/drawing/2014/main" id="{5843F329-565A-2669-0794-5A2FEBF32D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FC3EB046-D8F9-A567-DB83-28F04C7FBAD3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8" name="Rounded Rectangle 7">
                    <a:extLst>
                      <a:ext uri="{FF2B5EF4-FFF2-40B4-BE49-F238E27FC236}">
                        <a16:creationId xmlns:a16="http://schemas.microsoft.com/office/drawing/2014/main" id="{FC3EB046-D8F9-A567-DB83-28F04C7FBA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9944A8B-FCF7-0FF0-BF44-5218A480F584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A9944A8B-FCF7-0FF0-BF44-5218A480F5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A6804C-531A-0E12-AB9B-F9E7DE4E3EB5}"/>
                </a:ext>
              </a:extLst>
            </p:cNvPr>
            <p:cNvGrpSpPr/>
            <p:nvPr/>
          </p:nvGrpSpPr>
          <p:grpSpPr>
            <a:xfrm>
              <a:off x="6858360" y="2188492"/>
              <a:ext cx="397847" cy="3769856"/>
              <a:chOff x="4600075" y="1539563"/>
              <a:chExt cx="485472" cy="4078848"/>
            </a:xfrm>
            <a:solidFill>
              <a:srgbClr val="7030A0"/>
            </a:solidFill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2070871-44A4-8F2A-E209-3980F4458645}"/>
                  </a:ext>
                </a:extLst>
              </p:cNvPr>
              <p:cNvGrpSpPr/>
              <p:nvPr/>
            </p:nvGrpSpPr>
            <p:grpSpPr>
              <a:xfrm>
                <a:off x="4600075" y="1539563"/>
                <a:ext cx="485472" cy="2648186"/>
                <a:chOff x="2792566" y="2415396"/>
                <a:chExt cx="485472" cy="264818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772F223E-EA93-CB2A-B6CB-A874B3307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4" name="Rounded Rectangle 13">
                      <a:extLst>
                        <a:ext uri="{FF2B5EF4-FFF2-40B4-BE49-F238E27FC236}">
                          <a16:creationId xmlns:a16="http://schemas.microsoft.com/office/drawing/2014/main" id="{772F223E-EA93-CB2A-B6CB-A874B33079D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A657D8F0-38FE-4251-1F60-171240FD7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5" name="Rounded Rectangle 14">
                      <a:extLst>
                        <a:ext uri="{FF2B5EF4-FFF2-40B4-BE49-F238E27FC236}">
                          <a16:creationId xmlns:a16="http://schemas.microsoft.com/office/drawing/2014/main" id="{A657D8F0-38FE-4251-1F60-171240FD70F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0293D227-F8EB-9D1A-B445-75B976D72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0293D227-F8EB-9D1A-B445-75B976D7220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F488D383-1BB6-034D-A576-2D8397C9F8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17" name="Rounded Rectangle 16">
                      <a:extLst>
                        <a:ext uri="{FF2B5EF4-FFF2-40B4-BE49-F238E27FC236}">
                          <a16:creationId xmlns:a16="http://schemas.microsoft.com/office/drawing/2014/main" id="{F488D383-1BB6-034D-A576-2D8397C9F8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00B7EA6-A5D5-E3EB-45D7-CCADE4A57468}"/>
                      </a:ext>
                    </a:extLst>
                  </p:cNvPr>
                  <p:cNvSpPr/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00B7EA6-A5D5-E3EB-45D7-CCADE4A574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E9A5F398-FE78-3D76-337F-E445435363D5}"/>
                      </a:ext>
                    </a:extLst>
                  </p:cNvPr>
                  <p:cNvSpPr/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13" name="Rounded Rectangle 12">
                    <a:extLst>
                      <a:ext uri="{FF2B5EF4-FFF2-40B4-BE49-F238E27FC236}">
                        <a16:creationId xmlns:a16="http://schemas.microsoft.com/office/drawing/2014/main" id="{E9A5F398-FE78-3D76-337F-E445435363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74E1CA-624D-94BB-EE3D-4ABD8356321E}"/>
                </a:ext>
              </a:extLst>
            </p:cNvPr>
            <p:cNvGrpSpPr/>
            <p:nvPr/>
          </p:nvGrpSpPr>
          <p:grpSpPr>
            <a:xfrm>
              <a:off x="4233810" y="3083663"/>
              <a:ext cx="1148261" cy="2349316"/>
              <a:chOff x="1397475" y="2508106"/>
              <a:chExt cx="1401163" cy="254187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8CD2F17-A902-DC8C-2BCD-A59D400CB195}"/>
                  </a:ext>
                </a:extLst>
              </p:cNvPr>
              <p:cNvCxnSpPr>
                <a:endCxn id="6" idx="1"/>
              </p:cNvCxnSpPr>
              <p:nvPr/>
            </p:nvCxnSpPr>
            <p:spPr>
              <a:xfrm>
                <a:off x="1397479" y="2508106"/>
                <a:ext cx="1395088" cy="1511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44DE2D-84E2-C345-2F11-2CDEEB0BDDCE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452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E7BBDFA-97CE-79D3-9C07-8DACA1E3F56C}"/>
                  </a:ext>
                </a:extLst>
              </p:cNvPr>
              <p:cNvCxnSpPr>
                <a:cxnSpLocks/>
                <a:stCxn id="4" idx="3"/>
                <a:endCxn id="6" idx="1"/>
              </p:cNvCxnSpPr>
              <p:nvPr/>
            </p:nvCxnSpPr>
            <p:spPr>
              <a:xfrm flipV="1">
                <a:off x="1397479" y="2659231"/>
                <a:ext cx="1395088" cy="108918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4FA6B5F-EF25-AB30-E83E-2479630E9E8B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8BCD5FA-8532-2989-EEFB-94FF65E3ED11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 flipV="1">
                <a:off x="1397479" y="2659231"/>
                <a:ext cx="1395088" cy="232469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F673A12-523E-6D92-616C-B97096C5F88E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 flipV="1">
                <a:off x="1397479" y="4819747"/>
                <a:ext cx="1395087" cy="164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0E09CE8-0695-1B63-6D59-9EEA5AD15B6F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8" y="4374005"/>
                <a:ext cx="1395088" cy="44574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EA36586-BC34-F062-4E95-F412D6B3BEA4}"/>
                  </a:ext>
                </a:extLst>
              </p:cNvPr>
              <p:cNvCxnSpPr>
                <a:cxnSpLocks/>
                <a:stCxn id="4" idx="3"/>
                <a:endCxn id="9" idx="1"/>
              </p:cNvCxnSpPr>
              <p:nvPr/>
            </p:nvCxnSpPr>
            <p:spPr>
              <a:xfrm>
                <a:off x="1397479" y="3748418"/>
                <a:ext cx="1395087" cy="10713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BA98563-D7DD-910B-3EBB-4BA34B8788C1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7" y="3133300"/>
                <a:ext cx="1395089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01C35FE-E7F3-F93E-5091-302C51BF1FFE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1397476" y="2538587"/>
                <a:ext cx="1395090" cy="228116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BD3D215-472A-893B-2B65-869069829F29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1397479" y="3748418"/>
                <a:ext cx="1395086" cy="366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3979BEC-4F8F-C6BB-5ECD-C5D2382C84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2516844"/>
                <a:ext cx="1395090" cy="15976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F51F7CC-BDCE-C1CB-1914-D94BEDAA1F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93552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36C12DB-3637-CAEA-BA42-9F6A8887FB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22197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847A246-1E9A-B85D-D87F-6199A057B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3104973"/>
                <a:ext cx="1395090" cy="1009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1247366-1188-EADF-E2FA-6ED937D1860F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 flipV="1">
                <a:off x="1397479" y="3372422"/>
                <a:ext cx="1401159" cy="37599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0ACA278-799B-DED2-DA18-5337630A3D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64908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80220EF-2B36-6BD7-4407-473427803C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03361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406BD9B-7719-79B6-C3E0-F907C0F1A0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2537941"/>
                <a:ext cx="1367669" cy="834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48ED1F1-BFE4-B51B-71A2-69BEBB534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3067244"/>
                <a:ext cx="1367669" cy="305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AF7E004-D0A1-EDC4-8326-C1C5AC5DB2C4}"/>
                </a:ext>
              </a:extLst>
            </p:cNvPr>
            <p:cNvGrpSpPr/>
            <p:nvPr/>
          </p:nvGrpSpPr>
          <p:grpSpPr>
            <a:xfrm>
              <a:off x="5749922" y="2382623"/>
              <a:ext cx="1108439" cy="3350361"/>
              <a:chOff x="3247506" y="1749606"/>
              <a:chExt cx="1352570" cy="362497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73AF2CC-6429-3C6A-0A0F-F22920999716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 flipV="1">
                <a:off x="3278038" y="1749606"/>
                <a:ext cx="1322037" cy="9096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73A07A7-9208-664A-4762-3AE8037273D5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3278038" y="1749606"/>
                <a:ext cx="1322037" cy="16343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E19AAEA-7AD5-90ED-3EBE-CF7DABF75D53}"/>
                  </a:ext>
                </a:extLst>
              </p:cNvPr>
              <p:cNvCxnSpPr>
                <a:cxnSpLocks/>
                <a:stCxn id="8" idx="3"/>
                <a:endCxn id="14" idx="1"/>
              </p:cNvCxnSpPr>
              <p:nvPr/>
            </p:nvCxnSpPr>
            <p:spPr>
              <a:xfrm flipV="1">
                <a:off x="3278038" y="1783398"/>
                <a:ext cx="1322038" cy="23184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13BD241-3C03-796E-1008-B25AC9249FB2}"/>
                  </a:ext>
                </a:extLst>
              </p:cNvPr>
              <p:cNvCxnSpPr>
                <a:cxnSpLocks/>
                <a:stCxn id="9" idx="3"/>
                <a:endCxn id="14" idx="1"/>
              </p:cNvCxnSpPr>
              <p:nvPr/>
            </p:nvCxnSpPr>
            <p:spPr>
              <a:xfrm flipV="1">
                <a:off x="3278037" y="1783398"/>
                <a:ext cx="1322039" cy="303634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A8AA014-D5F4-0942-36F2-309F222CB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2703536"/>
                <a:ext cx="1288411" cy="188835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6268432-3A6A-6BE2-A0BF-37AF4F081E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3428244"/>
                <a:ext cx="1288411" cy="1163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A8F88F9-D311-979A-9FF6-911A8260B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4146148"/>
                <a:ext cx="1288411" cy="44574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FD3315C-43B8-9472-DF65-592590B036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0279" y="4591891"/>
                <a:ext cx="1288412" cy="27216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B887D9D-4AC7-E9D1-E7E3-B1C1459AF529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2693023"/>
                <a:ext cx="1341681" cy="268155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0AD147D-68AA-0893-8D76-D37A7783AFE3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3417731"/>
                <a:ext cx="1341681" cy="19568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A1CE8BC-A932-F147-5458-E602A6D77DEC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4" y="4135635"/>
                <a:ext cx="1341681" cy="123894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18A2F94-9E87-C519-8948-C09BD0445A22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3258393" y="4853539"/>
                <a:ext cx="1341682" cy="5210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114D1A0-F531-5BA9-BDD0-8BF461EA0FEB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3247509" y="2671252"/>
                <a:ext cx="1352566" cy="127266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FE91FCF-06FB-C4FF-FFEF-EEFF3AF09E0F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3247509" y="3395960"/>
                <a:ext cx="1352566" cy="5479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30B26F6-C6BE-080B-ABF9-751560406B45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3247509" y="3943914"/>
                <a:ext cx="1352566" cy="16995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4112DA4-62E6-9CA1-0C5A-4C842F7169DA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3247508" y="3943914"/>
                <a:ext cx="1352567" cy="8878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C99CED4-4A44-531F-ADBF-0A76B8BEB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7507" y="2716459"/>
                <a:ext cx="1352569" cy="48777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C102E1E-EA94-EBF1-8379-B9D38787F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2369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AF9DC59-9E57-23B5-2650-2EC471C9DD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9548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D3C8C31-178A-64CF-17CE-738BDDBDE4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6" y="3204238"/>
                <a:ext cx="1352570" cy="16727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C2AF592-8C46-4E3A-DC20-3389C09BBAEA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1648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2786726-B0A5-E579-AD4A-316951CF6A27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88951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9880E3A-C40C-BC59-CA56-987C81EE8E32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4" y="2508106"/>
                <a:ext cx="1319912" cy="160742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14057E0-6861-5EDD-4196-1255B3503370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3280163" y="2508106"/>
                <a:ext cx="1319913" cy="2325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DC48C485-49CB-5D7E-2062-B21E76B7FC71}"/>
                </a:ext>
              </a:extLst>
            </p:cNvPr>
            <p:cNvSpPr/>
            <p:nvPr/>
          </p:nvSpPr>
          <p:spPr>
            <a:xfrm>
              <a:off x="8459270" y="3868700"/>
              <a:ext cx="537246" cy="4383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FDB97A-33CB-9D21-AE4F-A23BEE2DF4BD}"/>
                </a:ext>
              </a:extLst>
            </p:cNvPr>
            <p:cNvGrpSpPr/>
            <p:nvPr/>
          </p:nvGrpSpPr>
          <p:grpSpPr>
            <a:xfrm>
              <a:off x="7204995" y="2352419"/>
              <a:ext cx="1254275" cy="3410061"/>
              <a:chOff x="4063589" y="2278678"/>
              <a:chExt cx="1594247" cy="3591178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FF79C7B-DBEA-BA59-FFD4-AE75EFAE8ABE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>
                <a:off x="4063590" y="2278678"/>
                <a:ext cx="1594246" cy="1827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44D28B5-A5EB-14F9-D72C-766DBDA596CB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>
                <a:off x="4063590" y="3003386"/>
                <a:ext cx="1594246" cy="110294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1273840-4967-3376-893A-5A04DFEBB106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>
                <a:off x="4063590" y="3721289"/>
                <a:ext cx="1594246" cy="385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61EDF64-58BA-8671-99F5-A389DCE3CA6E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4063589" y="4106325"/>
                <a:ext cx="1594247" cy="33286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BD37D96-20C5-FE8A-E72B-C4CC96C03BCA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4063589" y="4106325"/>
                <a:ext cx="1594247" cy="103882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1EA135B-358B-8424-9FCC-A952B6F8A396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4063589" y="4106325"/>
                <a:ext cx="1594247" cy="176353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F6AF333-757B-7841-EFAF-B768B268CF07}"/>
                    </a:ext>
                  </a:extLst>
                </p:cNvPr>
                <p:cNvSpPr txBox="1"/>
                <p:nvPr/>
              </p:nvSpPr>
              <p:spPr>
                <a:xfrm>
                  <a:off x="3660754" y="5706926"/>
                  <a:ext cx="847668" cy="3950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Inpu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F6AF333-757B-7841-EFAF-B768B268C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754" y="5706926"/>
                  <a:ext cx="847668" cy="395045"/>
                </a:xfrm>
                <a:prstGeom prst="rect">
                  <a:avLst/>
                </a:prstGeom>
                <a:blipFill>
                  <a:blip r:embed="rId1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38970BF-EDF7-1556-AB9B-770A3CDF674F}"/>
                    </a:ext>
                  </a:extLst>
                </p:cNvPr>
                <p:cNvSpPr txBox="1"/>
                <p:nvPr/>
              </p:nvSpPr>
              <p:spPr>
                <a:xfrm>
                  <a:off x="8305126" y="4353005"/>
                  <a:ext cx="1001556" cy="3950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Outpu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38970BF-EDF7-1556-AB9B-770A3CDF67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126" y="4353005"/>
                  <a:ext cx="1001556" cy="395045"/>
                </a:xfrm>
                <a:prstGeom prst="rect">
                  <a:avLst/>
                </a:prstGeom>
                <a:blipFill>
                  <a:blip r:embed="rId1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1F07FD-D33C-33D8-49D1-ACE8BA76FAA5}"/>
              </a:ext>
            </a:extLst>
          </p:cNvPr>
          <p:cNvGrpSpPr/>
          <p:nvPr/>
        </p:nvGrpSpPr>
        <p:grpSpPr>
          <a:xfrm>
            <a:off x="6318855" y="804579"/>
            <a:ext cx="6098458" cy="2375333"/>
            <a:chOff x="6318855" y="804579"/>
            <a:chExt cx="6098458" cy="237533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6CC3B6-F7AC-2993-C32D-32B9FCCF3F83}"/>
                </a:ext>
              </a:extLst>
            </p:cNvPr>
            <p:cNvSpPr txBox="1"/>
            <p:nvPr/>
          </p:nvSpPr>
          <p:spPr>
            <a:xfrm>
              <a:off x="6902245" y="804579"/>
              <a:ext cx="44392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Find </a:t>
              </a:r>
              <a:r>
                <a:rPr lang="en-US" sz="2400" b="1" dirty="0">
                  <a:solidFill>
                    <a:schemeClr val="accent2"/>
                  </a:solidFill>
                </a:rPr>
                <a:t>weights </a:t>
              </a:r>
              <a:r>
                <a:rPr lang="en-US" sz="2400" dirty="0"/>
                <a:t>(and </a:t>
              </a:r>
              <a:r>
                <a:rPr lang="en-US" sz="2400" dirty="0">
                  <a:solidFill>
                    <a:schemeClr val="accent2"/>
                  </a:solidFill>
                </a:rPr>
                <a:t>b</a:t>
              </a:r>
              <a:r>
                <a:rPr lang="en-US" sz="2400" dirty="0"/>
                <a:t>’s) to minimize</a:t>
              </a:r>
              <a:endParaRPr 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D7DDF4-D927-B395-CF03-126FCA9888B2}"/>
                    </a:ext>
                  </a:extLst>
                </p:cNvPr>
                <p:cNvSpPr txBox="1"/>
                <p:nvPr/>
              </p:nvSpPr>
              <p:spPr>
                <a:xfrm>
                  <a:off x="6318855" y="1369452"/>
                  <a:ext cx="6098458" cy="11866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Output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Trut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CD7DDF4-D927-B395-CF03-126FCA988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855" y="1369452"/>
                  <a:ext cx="6098458" cy="1186672"/>
                </a:xfrm>
                <a:prstGeom prst="rect">
                  <a:avLst/>
                </a:prstGeom>
                <a:blipFill>
                  <a:blip r:embed="rId15"/>
                  <a:stretch>
                    <a:fillRect l="-1247" t="-125532" b="-1702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316158B-7386-9DD2-0304-7616DD3CC9AC}"/>
                </a:ext>
              </a:extLst>
            </p:cNvPr>
            <p:cNvSpPr txBox="1"/>
            <p:nvPr/>
          </p:nvSpPr>
          <p:spPr>
            <a:xfrm>
              <a:off x="7951274" y="2256582"/>
              <a:ext cx="15928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Predicted value between 0 and 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2877556-803A-C92A-D7E2-21C832D781E8}"/>
                </a:ext>
              </a:extLst>
            </p:cNvPr>
            <p:cNvSpPr txBox="1"/>
            <p:nvPr/>
          </p:nvSpPr>
          <p:spPr>
            <a:xfrm>
              <a:off x="10069257" y="2306036"/>
              <a:ext cx="1592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if a cat</a:t>
              </a:r>
            </a:p>
            <a:p>
              <a:r>
                <a:rPr lang="en-US" dirty="0"/>
                <a:t>0 if not a cat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F8A485F-E2B6-FFB1-D4CD-259252DAC26E}"/>
              </a:ext>
            </a:extLst>
          </p:cNvPr>
          <p:cNvSpPr txBox="1"/>
          <p:nvPr/>
        </p:nvSpPr>
        <p:spPr>
          <a:xfrm>
            <a:off x="803787" y="5714443"/>
            <a:ext cx="6098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Essentially... just do gradient descent anyway and hope for the best!</a:t>
            </a:r>
          </a:p>
        </p:txBody>
      </p:sp>
    </p:spTree>
    <p:extLst>
      <p:ext uri="{BB962C8B-B14F-4D97-AF65-F5344CB8AC3E}">
        <p14:creationId xmlns:p14="http://schemas.microsoft.com/office/powerpoint/2010/main" val="45890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7D49-FBFD-E63D-D4DE-C2385C2B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that work!?!??!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07F7-2430-36C2-C44C-0996842A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doesn’t gradient descent get “stuck” in a bad solution when trying to train a neural network?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We don’t really know!</a:t>
            </a:r>
          </a:p>
          <a:p>
            <a:r>
              <a:rPr lang="en-US" dirty="0"/>
              <a:t>This is the subject of (a </a:t>
            </a:r>
            <a:r>
              <a:rPr lang="en-US" b="1" dirty="0"/>
              <a:t>lot</a:t>
            </a:r>
            <a:r>
              <a:rPr lang="en-US" dirty="0"/>
              <a:t> of) ongoing research!</a:t>
            </a:r>
          </a:p>
        </p:txBody>
      </p:sp>
    </p:spTree>
    <p:extLst>
      <p:ext uri="{BB962C8B-B14F-4D97-AF65-F5344CB8AC3E}">
        <p14:creationId xmlns:p14="http://schemas.microsoft.com/office/powerpoint/2010/main" val="189611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323F-8264-47AD-9A4E-089CFA46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model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634B-9F04-137D-4BE7-C4767DAC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the model?</a:t>
            </a:r>
          </a:p>
          <a:p>
            <a:endParaRPr lang="en-US" dirty="0"/>
          </a:p>
          <a:p>
            <a:r>
              <a:rPr lang="en-US" dirty="0"/>
              <a:t>How do we fit the model?</a:t>
            </a:r>
          </a:p>
          <a:p>
            <a:endParaRPr lang="en-US" dirty="0"/>
          </a:p>
          <a:p>
            <a:r>
              <a:rPr lang="en-US" dirty="0"/>
              <a:t>When is it reasonable?  What assumptions does it impose?</a:t>
            </a:r>
          </a:p>
          <a:p>
            <a:endParaRPr lang="en-US" dirty="0"/>
          </a:p>
          <a:p>
            <a:r>
              <a:rPr lang="en-US" dirty="0"/>
              <a:t>How do we interpret the model once it is fit?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2DF25-CD91-2763-AFC9-148B07FFDD40}"/>
              </a:ext>
            </a:extLst>
          </p:cNvPr>
          <p:cNvSpPr txBox="1"/>
          <p:nvPr/>
        </p:nvSpPr>
        <p:spPr>
          <a:xfrm>
            <a:off x="194872" y="1679872"/>
            <a:ext cx="347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need to answer: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834DF8A-8FC3-6611-88D5-A25A186E61D3}"/>
              </a:ext>
            </a:extLst>
          </p:cNvPr>
          <p:cNvSpPr/>
          <p:nvPr/>
        </p:nvSpPr>
        <p:spPr>
          <a:xfrm rot="4674316">
            <a:off x="5124997" y="2719529"/>
            <a:ext cx="810228" cy="983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68435-CF71-B325-69C0-51658AB4F585}"/>
              </a:ext>
            </a:extLst>
          </p:cNvPr>
          <p:cNvSpPr txBox="1"/>
          <p:nvPr/>
        </p:nvSpPr>
        <p:spPr>
          <a:xfrm>
            <a:off x="1637070" y="2678259"/>
            <a:ext cx="917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 of neuroscience-inspired “neurons”, with weights and thresholds “b”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FB47B-B607-14E0-4596-D1597A6F289A}"/>
              </a:ext>
            </a:extLst>
          </p:cNvPr>
          <p:cNvSpPr txBox="1"/>
          <p:nvPr/>
        </p:nvSpPr>
        <p:spPr>
          <a:xfrm>
            <a:off x="1745224" y="3728387"/>
            <a:ext cx="917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Gradient descent!  (Walk downhill and hope for the best)</a:t>
            </a:r>
          </a:p>
        </p:txBody>
      </p:sp>
    </p:spTree>
    <p:extLst>
      <p:ext uri="{BB962C8B-B14F-4D97-AF65-F5344CB8AC3E}">
        <p14:creationId xmlns:p14="http://schemas.microsoft.com/office/powerpoint/2010/main" val="260409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0.3763 0.16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15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16AD-2A95-D0EC-8E5B-E9D5140A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is this model reasonable?</a:t>
            </a:r>
            <a:br>
              <a:rPr lang="en-US" sz="4000" dirty="0"/>
            </a:br>
            <a:r>
              <a:rPr lang="en-US" sz="4000" dirty="0"/>
              <a:t>What assumptions is it making?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80B7F-FA64-EB97-C31A-C1A819F6F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Assumptions about the world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Assumptions about our data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5C20465-19AE-6389-D370-431360E99B4B}"/>
              </a:ext>
            </a:extLst>
          </p:cNvPr>
          <p:cNvSpPr/>
          <p:nvPr/>
        </p:nvSpPr>
        <p:spPr>
          <a:xfrm rot="11090588">
            <a:off x="6459793" y="1743538"/>
            <a:ext cx="1283110" cy="737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FA7CC-E2AF-E83D-1689-5DA7CC8E648C}"/>
              </a:ext>
            </a:extLst>
          </p:cNvPr>
          <p:cNvSpPr txBox="1"/>
          <p:nvPr/>
        </p:nvSpPr>
        <p:spPr>
          <a:xfrm>
            <a:off x="8279026" y="511661"/>
            <a:ext cx="2520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Discuss!</a:t>
            </a:r>
          </a:p>
        </p:txBody>
      </p:sp>
    </p:spTree>
    <p:extLst>
      <p:ext uri="{BB962C8B-B14F-4D97-AF65-F5344CB8AC3E}">
        <p14:creationId xmlns:p14="http://schemas.microsoft.com/office/powerpoint/2010/main" val="258427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3B8F-2AB9-CD1F-E088-DCE836BBD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about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D5671-464B-2332-C140-964E68D3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observables are enough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6B7894-09AA-54B9-6F54-4E391738DC32}"/>
              </a:ext>
            </a:extLst>
          </p:cNvPr>
          <p:cNvGrpSpPr/>
          <p:nvPr/>
        </p:nvGrpSpPr>
        <p:grpSpPr>
          <a:xfrm>
            <a:off x="1603477" y="2457503"/>
            <a:ext cx="9959258" cy="1543791"/>
            <a:chOff x="1603477" y="2457503"/>
            <a:chExt cx="9959258" cy="1543791"/>
          </a:xfrm>
        </p:grpSpPr>
        <p:pic>
          <p:nvPicPr>
            <p:cNvPr id="28674" name="Picture 2" descr="Persian Cat Facts: History, Personality, and Care | ASPCA Pet Health  Insurance">
              <a:extLst>
                <a:ext uri="{FF2B5EF4-FFF2-40B4-BE49-F238E27FC236}">
                  <a16:creationId xmlns:a16="http://schemas.microsoft.com/office/drawing/2014/main" id="{7ABD5395-B5F5-E52D-6DCE-61A83F118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3477" y="2457503"/>
              <a:ext cx="2317135" cy="154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A4787C-DA5C-93D9-1889-E418A215BF77}"/>
                </a:ext>
              </a:extLst>
            </p:cNvPr>
            <p:cNvSpPr txBox="1"/>
            <p:nvPr/>
          </p:nvSpPr>
          <p:spPr>
            <a:xfrm>
              <a:off x="4129547" y="2905432"/>
              <a:ext cx="7433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Can we tell if it’s a cat from the picture alone?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74827C-E8E5-0F2E-985C-F8C17CE9F88A}"/>
              </a:ext>
            </a:extLst>
          </p:cNvPr>
          <p:cNvGrpSpPr/>
          <p:nvPr/>
        </p:nvGrpSpPr>
        <p:grpSpPr>
          <a:xfrm>
            <a:off x="716485" y="4220334"/>
            <a:ext cx="10846250" cy="2294279"/>
            <a:chOff x="716485" y="4220334"/>
            <a:chExt cx="10846250" cy="22942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84F2D3-B708-E6DE-A012-8B5582A2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16485" y="4220334"/>
              <a:ext cx="1449070" cy="229427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C9EBFF-09EC-1C35-442F-05EB54970A09}"/>
                </a:ext>
              </a:extLst>
            </p:cNvPr>
            <p:cNvSpPr txBox="1"/>
            <p:nvPr/>
          </p:nvSpPr>
          <p:spPr>
            <a:xfrm>
              <a:off x="4129547" y="4751920"/>
              <a:ext cx="74331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Can we predict how much money you will make from your (other) observables?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B17687-0E40-D01A-3ABB-C3CDF09464A1}"/>
                </a:ext>
              </a:extLst>
            </p:cNvPr>
            <p:cNvSpPr txBox="1"/>
            <p:nvPr/>
          </p:nvSpPr>
          <p:spPr>
            <a:xfrm>
              <a:off x="2003322" y="4490310"/>
              <a:ext cx="191729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Age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Education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Browsing history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Facebook friends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085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D0F9-F890-E54F-808C-6B723790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about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7994-04F9-7E57-74AA-0F4D8A09E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way </a:t>
            </a:r>
            <a:r>
              <a:rPr lang="en-US" dirty="0"/>
              <a:t>in which observables determine outcomes can be captured by the model.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E.g., Regression can only capture </a:t>
            </a:r>
            <a:r>
              <a:rPr lang="en-US" i="1" dirty="0">
                <a:solidFill>
                  <a:schemeClr val="accent1"/>
                </a:solidFill>
              </a:rPr>
              <a:t>linear</a:t>
            </a:r>
            <a:r>
              <a:rPr lang="en-US" dirty="0">
                <a:solidFill>
                  <a:schemeClr val="accent1"/>
                </a:solidFill>
              </a:rPr>
              <a:t> functions.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functions can neural networks capture?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2"/>
                </a:solidFill>
              </a:rPr>
              <a:t>Theorem: </a:t>
            </a:r>
            <a:r>
              <a:rPr lang="en-US" dirty="0">
                <a:solidFill>
                  <a:schemeClr val="accent2"/>
                </a:solidFill>
              </a:rPr>
              <a:t>Any (continuous) function can be approximated by a (wide enough) neural network with one hidden layer.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So this is not a very strong assumption.</a:t>
            </a:r>
          </a:p>
        </p:txBody>
      </p:sp>
    </p:spTree>
    <p:extLst>
      <p:ext uri="{BB962C8B-B14F-4D97-AF65-F5344CB8AC3E}">
        <p14:creationId xmlns:p14="http://schemas.microsoft.com/office/powerpoint/2010/main" val="84565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C5FD-6A43-7B61-C69B-EFE91F8A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about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45E11-5B05-CEB5-B5CB-E1A26EBEC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The non-convex landscape plays nice with our optimization algorithms...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Note: Researchers don’t really understand (yet) precisely what that means!</a:t>
            </a:r>
          </a:p>
        </p:txBody>
      </p:sp>
      <p:pic>
        <p:nvPicPr>
          <p:cNvPr id="4" name="Picture 6" descr="The Hard Thing about Deep Learning - Matroid">
            <a:extLst>
              <a:ext uri="{FF2B5EF4-FFF2-40B4-BE49-F238E27FC236}">
                <a16:creationId xmlns:a16="http://schemas.microsoft.com/office/drawing/2014/main" id="{5FE36760-8457-607B-5F10-F73A470E3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501" y="1316712"/>
            <a:ext cx="5710499" cy="605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BE5908B-56D9-723A-E8E7-5169F34C8B77}"/>
              </a:ext>
            </a:extLst>
          </p:cNvPr>
          <p:cNvGrpSpPr/>
          <p:nvPr/>
        </p:nvGrpSpPr>
        <p:grpSpPr>
          <a:xfrm>
            <a:off x="8100799" y="2379736"/>
            <a:ext cx="429177" cy="793624"/>
            <a:chOff x="8608611" y="1810862"/>
            <a:chExt cx="429177" cy="7936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A8266D-5669-2030-0A53-739DBECF3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608611" y="1810862"/>
              <a:ext cx="429177" cy="79362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BDBD8A-C1C6-5E27-4CAD-B6D3E3686869}"/>
                </a:ext>
              </a:extLst>
            </p:cNvPr>
            <p:cNvSpPr/>
            <p:nvPr/>
          </p:nvSpPr>
          <p:spPr>
            <a:xfrm>
              <a:off x="8726439" y="2008767"/>
              <a:ext cx="193520" cy="96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805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881C-F219-8ADB-9976-0C773C28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33EF-9FCA-4589-6FFE-33108046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1113"/>
          </a:xfrm>
        </p:spPr>
        <p:txBody>
          <a:bodyPr/>
          <a:lstStyle/>
          <a:p>
            <a:r>
              <a:rPr lang="en-US" dirty="0"/>
              <a:t>Structure that we impose on the world.</a:t>
            </a:r>
          </a:p>
          <a:p>
            <a:r>
              <a:rPr lang="en-US" dirty="0"/>
              <a:t>All models are wrong, but some are useful.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349E20-EEAF-2DB0-E4F3-70E5EB5834CE}"/>
              </a:ext>
            </a:extLst>
          </p:cNvPr>
          <p:cNvGrpSpPr/>
          <p:nvPr/>
        </p:nvGrpSpPr>
        <p:grpSpPr>
          <a:xfrm>
            <a:off x="-111380" y="4097470"/>
            <a:ext cx="12458464" cy="2909065"/>
            <a:chOff x="-111380" y="4097470"/>
            <a:chExt cx="12458464" cy="29090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164EA4-D390-1026-C060-A9593E070D7E}"/>
                </a:ext>
              </a:extLst>
            </p:cNvPr>
            <p:cNvGrpSpPr/>
            <p:nvPr/>
          </p:nvGrpSpPr>
          <p:grpSpPr>
            <a:xfrm>
              <a:off x="9858369" y="4465706"/>
              <a:ext cx="2488715" cy="2540829"/>
              <a:chOff x="9858369" y="4465706"/>
              <a:chExt cx="2488715" cy="2540829"/>
            </a:xfrm>
          </p:grpSpPr>
          <p:pic>
            <p:nvPicPr>
              <p:cNvPr id="5" name="Picture 4" descr="Jigsaw Puzzle Pieces Stock Photo - Download Image Now - Jigsaw Piece, Heap,  Stack - iStock">
                <a:extLst>
                  <a:ext uri="{FF2B5EF4-FFF2-40B4-BE49-F238E27FC236}">
                    <a16:creationId xmlns:a16="http://schemas.microsoft.com/office/drawing/2014/main" id="{D1E31D68-7F1A-D39D-A658-F758D1AFC4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09987">
                <a:off x="9858369" y="5347392"/>
                <a:ext cx="2488715" cy="1659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E10C9-9934-F89F-79A5-C2BD9BFBF858}"/>
                  </a:ext>
                </a:extLst>
              </p:cNvPr>
              <p:cNvSpPr txBox="1"/>
              <p:nvPr/>
            </p:nvSpPr>
            <p:spPr>
              <a:xfrm>
                <a:off x="10421873" y="4465706"/>
                <a:ext cx="17595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/>
                    </a:solidFill>
                  </a:rPr>
                  <a:t>“Chaos!  We can’t do anything!”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6ACC0E-435E-91B7-7105-9890D66167DA}"/>
                </a:ext>
              </a:extLst>
            </p:cNvPr>
            <p:cNvGrpSpPr/>
            <p:nvPr/>
          </p:nvGrpSpPr>
          <p:grpSpPr>
            <a:xfrm>
              <a:off x="1631155" y="5457391"/>
              <a:ext cx="8379622" cy="842962"/>
              <a:chOff x="607218" y="5468938"/>
              <a:chExt cx="10977563" cy="842962"/>
            </a:xfrm>
          </p:grpSpPr>
          <p:sp>
            <p:nvSpPr>
              <p:cNvPr id="8" name="Left-Right Arrow 7">
                <a:extLst>
                  <a:ext uri="{FF2B5EF4-FFF2-40B4-BE49-F238E27FC236}">
                    <a16:creationId xmlns:a16="http://schemas.microsoft.com/office/drawing/2014/main" id="{8BAAD9C1-9C5C-D3C1-40A6-3D5672776AB9}"/>
                  </a:ext>
                </a:extLst>
              </p:cNvPr>
              <p:cNvSpPr/>
              <p:nvPr/>
            </p:nvSpPr>
            <p:spPr>
              <a:xfrm>
                <a:off x="607218" y="5468938"/>
                <a:ext cx="10977563" cy="84296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3F5A6-4819-CFB5-B9DB-021683811754}"/>
                  </a:ext>
                </a:extLst>
              </p:cNvPr>
              <p:cNvSpPr txBox="1"/>
              <p:nvPr/>
            </p:nvSpPr>
            <p:spPr>
              <a:xfrm>
                <a:off x="1157287" y="5705753"/>
                <a:ext cx="2257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Simple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29F4D-5C1D-3F50-042D-B349A26A0668}"/>
                  </a:ext>
                </a:extLst>
              </p:cNvPr>
              <p:cNvSpPr txBox="1"/>
              <p:nvPr/>
            </p:nvSpPr>
            <p:spPr>
              <a:xfrm>
                <a:off x="8777290" y="5690434"/>
                <a:ext cx="2257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Complex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0E0D47-6CF7-DECF-F792-9563DAF30196}"/>
                </a:ext>
              </a:extLst>
            </p:cNvPr>
            <p:cNvSpPr txBox="1"/>
            <p:nvPr/>
          </p:nvSpPr>
          <p:spPr>
            <a:xfrm>
              <a:off x="2219082" y="4512969"/>
              <a:ext cx="1532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Linear models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053880-2B2A-5E61-0B4C-ED4888AF6219}"/>
                </a:ext>
              </a:extLst>
            </p:cNvPr>
            <p:cNvSpPr txBox="1"/>
            <p:nvPr/>
          </p:nvSpPr>
          <p:spPr>
            <a:xfrm>
              <a:off x="8168450" y="4205806"/>
              <a:ext cx="2047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Neural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networks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69ED2-665D-961A-A699-3F2C77ECB21A}"/>
                </a:ext>
              </a:extLst>
            </p:cNvPr>
            <p:cNvSpPr txBox="1"/>
            <p:nvPr/>
          </p:nvSpPr>
          <p:spPr>
            <a:xfrm>
              <a:off x="3576396" y="4097470"/>
              <a:ext cx="17595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Low-degree models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15B813-E03C-D7D7-5C45-474B027CBE3A}"/>
                </a:ext>
              </a:extLst>
            </p:cNvPr>
            <p:cNvSpPr txBox="1"/>
            <p:nvPr/>
          </p:nvSpPr>
          <p:spPr>
            <a:xfrm>
              <a:off x="5321882" y="4612421"/>
              <a:ext cx="2047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Sparse/Low-rank models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6AC89A-1AA5-CE58-E60E-03BE1EF76691}"/>
                </a:ext>
              </a:extLst>
            </p:cNvPr>
            <p:cNvGrpSpPr/>
            <p:nvPr/>
          </p:nvGrpSpPr>
          <p:grpSpPr>
            <a:xfrm>
              <a:off x="-111380" y="4569107"/>
              <a:ext cx="2002969" cy="1892058"/>
              <a:chOff x="-111380" y="4569107"/>
              <a:chExt cx="2002969" cy="1892058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FE7CE0C-68D6-E445-2D09-8FC112209B1C}"/>
                  </a:ext>
                </a:extLst>
              </p:cNvPr>
              <p:cNvSpPr/>
              <p:nvPr/>
            </p:nvSpPr>
            <p:spPr>
              <a:xfrm>
                <a:off x="190713" y="5470296"/>
                <a:ext cx="1423102" cy="990869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glow rad="225871">
                  <a:schemeClr val="bg2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urier" pitchFamily="2" charset="0"/>
                  </a:rPr>
                  <a:t>Universe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4A815F-3952-06EA-7369-CD8EE90B6123}"/>
                  </a:ext>
                </a:extLst>
              </p:cNvPr>
              <p:cNvSpPr txBox="1"/>
              <p:nvPr/>
            </p:nvSpPr>
            <p:spPr>
              <a:xfrm>
                <a:off x="-111380" y="4569107"/>
                <a:ext cx="20029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/>
                    </a:solidFill>
                  </a:rPr>
                  <a:t>“The universe is a uniform void.”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4B7D5E-9638-D2F4-C303-9D11FEE0D0EF}"/>
                </a:ext>
              </a:extLst>
            </p:cNvPr>
            <p:cNvSpPr txBox="1"/>
            <p:nvPr/>
          </p:nvSpPr>
          <p:spPr>
            <a:xfrm>
              <a:off x="7575305" y="4320890"/>
              <a:ext cx="10027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accent2"/>
                  </a:solidFill>
                </a:rPr>
                <a:t>...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CE2993-4E1D-535C-DA53-1525B302E350}"/>
              </a:ext>
            </a:extLst>
          </p:cNvPr>
          <p:cNvGrpSpPr/>
          <p:nvPr/>
        </p:nvGrpSpPr>
        <p:grpSpPr>
          <a:xfrm>
            <a:off x="1525232" y="3560066"/>
            <a:ext cx="7161567" cy="1027186"/>
            <a:chOff x="1525232" y="3560066"/>
            <a:chExt cx="7161567" cy="1027186"/>
          </a:xfrm>
        </p:grpSpPr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A0490703-A54C-B813-98B4-B414E60BAEA7}"/>
                </a:ext>
              </a:extLst>
            </p:cNvPr>
            <p:cNvSpPr/>
            <p:nvPr/>
          </p:nvSpPr>
          <p:spPr>
            <a:xfrm rot="9011700">
              <a:off x="2222451" y="3947449"/>
              <a:ext cx="387451" cy="639803"/>
            </a:xfrm>
            <a:prstGeom prst="up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6D0DB4-8445-EBE9-150C-7CE7476B93BE}"/>
                </a:ext>
              </a:extLst>
            </p:cNvPr>
            <p:cNvSpPr txBox="1"/>
            <p:nvPr/>
          </p:nvSpPr>
          <p:spPr>
            <a:xfrm>
              <a:off x="1525232" y="3560066"/>
              <a:ext cx="7161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Class 5!  Regression = “fitting a linear model”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7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16AD-2A95-D0EC-8E5B-E9D5140A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is this model reasonable?</a:t>
            </a:r>
            <a:br>
              <a:rPr lang="en-US" sz="4000" dirty="0"/>
            </a:br>
            <a:r>
              <a:rPr lang="en-US" sz="4000" dirty="0"/>
              <a:t>What assumptions is it making?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80B7F-FA64-EB97-C31A-C1A819F6F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Assumptions about the world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Assumptions about our data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70E173E-008C-9DA3-A27F-7AB36B8B4674}"/>
              </a:ext>
            </a:extLst>
          </p:cNvPr>
          <p:cNvSpPr/>
          <p:nvPr/>
        </p:nvSpPr>
        <p:spPr>
          <a:xfrm rot="11090588">
            <a:off x="6268065" y="4054144"/>
            <a:ext cx="1283110" cy="737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54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D309-2673-D032-261B-A9510C52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Assumption: The data is representative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FFE02-5867-3C2B-BD3F-AE6BF6292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you train on </a:t>
            </a:r>
            <a:r>
              <a:rPr lang="en-US" b="1" dirty="0">
                <a:solidFill>
                  <a:schemeClr val="accent1"/>
                </a:solidFill>
              </a:rPr>
              <a:t>this data</a:t>
            </a:r>
            <a:r>
              <a:rPr lang="en-US" dirty="0"/>
              <a:t>...</a:t>
            </a:r>
          </a:p>
          <a:p>
            <a:r>
              <a:rPr lang="en-US" dirty="0"/>
              <a:t>But you actually care about a </a:t>
            </a:r>
            <a:r>
              <a:rPr lang="en-US" b="1" dirty="0">
                <a:solidFill>
                  <a:schemeClr val="accent6"/>
                </a:solidFill>
              </a:rPr>
              <a:t>different population</a:t>
            </a:r>
            <a:r>
              <a:rPr lang="en-US" dirty="0"/>
              <a:t>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5F4526-F7C7-6125-7438-EBAD2E3D7E3B}"/>
              </a:ext>
            </a:extLst>
          </p:cNvPr>
          <p:cNvGrpSpPr/>
          <p:nvPr/>
        </p:nvGrpSpPr>
        <p:grpSpPr>
          <a:xfrm>
            <a:off x="5702035" y="3274188"/>
            <a:ext cx="6489965" cy="3310506"/>
            <a:chOff x="5702035" y="3274188"/>
            <a:chExt cx="6489965" cy="33105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6467E74-1785-85CF-7A24-15F32D0B9030}"/>
                </a:ext>
              </a:extLst>
            </p:cNvPr>
            <p:cNvGrpSpPr/>
            <p:nvPr/>
          </p:nvGrpSpPr>
          <p:grpSpPr>
            <a:xfrm>
              <a:off x="6992316" y="3293875"/>
              <a:ext cx="3352707" cy="2181906"/>
              <a:chOff x="7410851" y="3071453"/>
              <a:chExt cx="3352707" cy="218190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CF3A718-A489-BB93-9A57-D2E87F3F731D}"/>
                  </a:ext>
                </a:extLst>
              </p:cNvPr>
              <p:cNvSpPr/>
              <p:nvPr/>
            </p:nvSpPr>
            <p:spPr>
              <a:xfrm>
                <a:off x="7757652" y="5014734"/>
                <a:ext cx="231886" cy="23188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FE24C04-0DF8-874A-8F9B-9A35A34B2D80}"/>
                  </a:ext>
                </a:extLst>
              </p:cNvPr>
              <p:cNvSpPr/>
              <p:nvPr/>
            </p:nvSpPr>
            <p:spPr>
              <a:xfrm>
                <a:off x="8561650" y="4264346"/>
                <a:ext cx="231886" cy="23188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E65FBDB-0FB6-D7F3-B27E-7B81A5245E98}"/>
                  </a:ext>
                </a:extLst>
              </p:cNvPr>
              <p:cNvSpPr/>
              <p:nvPr/>
            </p:nvSpPr>
            <p:spPr>
              <a:xfrm>
                <a:off x="9723371" y="3835845"/>
                <a:ext cx="231886" cy="23188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98E06D8-7F41-2F0B-66D4-57FDF68CFF0E}"/>
                  </a:ext>
                </a:extLst>
              </p:cNvPr>
              <p:cNvSpPr/>
              <p:nvPr/>
            </p:nvSpPr>
            <p:spPr>
              <a:xfrm>
                <a:off x="10531672" y="3071453"/>
                <a:ext cx="231886" cy="23188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80B2CF-745E-4EE3-FFD0-19E91541FA47}"/>
                  </a:ext>
                </a:extLst>
              </p:cNvPr>
              <p:cNvSpPr/>
              <p:nvPr/>
            </p:nvSpPr>
            <p:spPr>
              <a:xfrm>
                <a:off x="7410851" y="5021473"/>
                <a:ext cx="231886" cy="23188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C2DBE34-74FE-9B0F-D148-DE945C573E47}"/>
                  </a:ext>
                </a:extLst>
              </p:cNvPr>
              <p:cNvSpPr/>
              <p:nvPr/>
            </p:nvSpPr>
            <p:spPr>
              <a:xfrm>
                <a:off x="9107129" y="4228907"/>
                <a:ext cx="231886" cy="231886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9A96C29-9CFD-6C99-6895-9D40C0B0E0F7}"/>
                </a:ext>
              </a:extLst>
            </p:cNvPr>
            <p:cNvGrpSpPr/>
            <p:nvPr/>
          </p:nvGrpSpPr>
          <p:grpSpPr>
            <a:xfrm>
              <a:off x="5702035" y="3274188"/>
              <a:ext cx="6489965" cy="3310506"/>
              <a:chOff x="6120570" y="3051766"/>
              <a:chExt cx="6489965" cy="3310506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8E662CF-1D5F-70C4-9875-45D32F2E0CAC}"/>
                  </a:ext>
                </a:extLst>
              </p:cNvPr>
              <p:cNvCxnSpPr/>
              <p:nvPr/>
            </p:nvCxnSpPr>
            <p:spPr>
              <a:xfrm>
                <a:off x="6990736" y="3088109"/>
                <a:ext cx="0" cy="311130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16F4B37-FC00-C1EB-176E-C8878E98D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7278" y="5992940"/>
                <a:ext cx="499970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14AA8A-A4AC-B928-0430-2BE611726FAB}"/>
                  </a:ext>
                </a:extLst>
              </p:cNvPr>
              <p:cNvSpPr txBox="1"/>
              <p:nvPr/>
            </p:nvSpPr>
            <p:spPr>
              <a:xfrm>
                <a:off x="11076709" y="5992940"/>
                <a:ext cx="1533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input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6C81F5-A7F6-336C-7413-B26C14E8552A}"/>
                  </a:ext>
                </a:extLst>
              </p:cNvPr>
              <p:cNvSpPr txBox="1"/>
              <p:nvPr/>
            </p:nvSpPr>
            <p:spPr>
              <a:xfrm>
                <a:off x="6120570" y="3051766"/>
                <a:ext cx="1533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output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336371-309B-1DE6-E9FC-59CD7D055F32}"/>
              </a:ext>
            </a:extLst>
          </p:cNvPr>
          <p:cNvGrpSpPr/>
          <p:nvPr/>
        </p:nvGrpSpPr>
        <p:grpSpPr>
          <a:xfrm rot="16566359" flipH="1">
            <a:off x="8351286" y="4268886"/>
            <a:ext cx="3404114" cy="2181906"/>
            <a:chOff x="7410851" y="3071453"/>
            <a:chExt cx="3352707" cy="2181906"/>
          </a:xfrm>
          <a:solidFill>
            <a:schemeClr val="accent6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19891AF-6DB3-989F-38AD-41794741A837}"/>
                </a:ext>
              </a:extLst>
            </p:cNvPr>
            <p:cNvSpPr/>
            <p:nvPr/>
          </p:nvSpPr>
          <p:spPr>
            <a:xfrm>
              <a:off x="7757652" y="5014734"/>
              <a:ext cx="231886" cy="2318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A69B4A-2688-E7F3-3E0A-07E2F0F517C1}"/>
                </a:ext>
              </a:extLst>
            </p:cNvPr>
            <p:cNvSpPr/>
            <p:nvPr/>
          </p:nvSpPr>
          <p:spPr>
            <a:xfrm>
              <a:off x="8561650" y="4264346"/>
              <a:ext cx="231886" cy="2318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AFF847-4574-5CAD-7B21-4C265B1A2A3D}"/>
                </a:ext>
              </a:extLst>
            </p:cNvPr>
            <p:cNvSpPr/>
            <p:nvPr/>
          </p:nvSpPr>
          <p:spPr>
            <a:xfrm>
              <a:off x="9723371" y="3835845"/>
              <a:ext cx="231886" cy="2318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A604B1-FC0E-8BD5-7224-7AC33EA869F8}"/>
                </a:ext>
              </a:extLst>
            </p:cNvPr>
            <p:cNvSpPr/>
            <p:nvPr/>
          </p:nvSpPr>
          <p:spPr>
            <a:xfrm>
              <a:off x="10531672" y="3071453"/>
              <a:ext cx="231886" cy="2318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BAF756E-3AC3-C164-8A32-CFD7D1117AFB}"/>
                </a:ext>
              </a:extLst>
            </p:cNvPr>
            <p:cNvSpPr/>
            <p:nvPr/>
          </p:nvSpPr>
          <p:spPr>
            <a:xfrm>
              <a:off x="7410851" y="5021473"/>
              <a:ext cx="231886" cy="2318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6DD69DC-44B9-6042-9969-6695E8DA1A94}"/>
                </a:ext>
              </a:extLst>
            </p:cNvPr>
            <p:cNvSpPr/>
            <p:nvPr/>
          </p:nvSpPr>
          <p:spPr>
            <a:xfrm>
              <a:off x="9107129" y="4228907"/>
              <a:ext cx="231886" cy="231886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0196D3-4A0A-B933-24D1-A9FA150136C3}"/>
              </a:ext>
            </a:extLst>
          </p:cNvPr>
          <p:cNvCxnSpPr/>
          <p:nvPr/>
        </p:nvCxnSpPr>
        <p:spPr>
          <a:xfrm flipH="1">
            <a:off x="5399903" y="2891483"/>
            <a:ext cx="5813257" cy="360449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02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4AFD-84B9-4BAF-6FD8-8D2142ED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320" y="61623"/>
            <a:ext cx="11353800" cy="1325563"/>
          </a:xfrm>
        </p:spPr>
        <p:txBody>
          <a:bodyPr/>
          <a:lstStyle/>
          <a:p>
            <a:r>
              <a:rPr lang="en-US" dirty="0"/>
              <a:t>Assumption: the data is representative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9801CA-5BD0-6AC2-DFCC-504B48087743}"/>
              </a:ext>
            </a:extLst>
          </p:cNvPr>
          <p:cNvGrpSpPr/>
          <p:nvPr/>
        </p:nvGrpSpPr>
        <p:grpSpPr>
          <a:xfrm>
            <a:off x="578320" y="4191000"/>
            <a:ext cx="10969060" cy="2667000"/>
            <a:chOff x="578320" y="4191000"/>
            <a:chExt cx="10969060" cy="2667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0E3757-DA5B-2EFF-FAB6-D79674343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3080" y="4191000"/>
              <a:ext cx="7734300" cy="2667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2F21B6-B871-1769-3930-756C9D361A75}"/>
                </a:ext>
              </a:extLst>
            </p:cNvPr>
            <p:cNvSpPr txBox="1"/>
            <p:nvPr/>
          </p:nvSpPr>
          <p:spPr>
            <a:xfrm>
              <a:off x="578320" y="4498258"/>
              <a:ext cx="299079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Under-representation of darker-skinned women in datasets can lead to mis-classification.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6EADEB-BDF6-17EF-E791-7DF5FC4E2F37}"/>
              </a:ext>
            </a:extLst>
          </p:cNvPr>
          <p:cNvGrpSpPr/>
          <p:nvPr/>
        </p:nvGrpSpPr>
        <p:grpSpPr>
          <a:xfrm>
            <a:off x="1047097" y="1319539"/>
            <a:ext cx="10333743" cy="2475962"/>
            <a:chOff x="1047097" y="1319539"/>
            <a:chExt cx="10333743" cy="2475962"/>
          </a:xfrm>
        </p:grpSpPr>
        <p:pic>
          <p:nvPicPr>
            <p:cNvPr id="29698" name="Picture 2" descr="a. Joy Buolamwini (Left). Retrieved from Twitter.... | Download Scientific  Diagram">
              <a:extLst>
                <a:ext uri="{FF2B5EF4-FFF2-40B4-BE49-F238E27FC236}">
                  <a16:creationId xmlns:a16="http://schemas.microsoft.com/office/drawing/2014/main" id="{BA368707-316C-B865-777D-08DDD4886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489" y="1649712"/>
              <a:ext cx="1768204" cy="1768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 descr="Timnit Gebru - Wikipedia">
              <a:extLst>
                <a:ext uri="{FF2B5EF4-FFF2-40B4-BE49-F238E27FC236}">
                  <a16:creationId xmlns:a16="http://schemas.microsoft.com/office/drawing/2014/main" id="{E790FB21-DC5E-0519-8832-23033C5F1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0174" y="1508542"/>
              <a:ext cx="1422113" cy="189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F11620-0290-5686-6338-627BA56F4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7097" y="1319539"/>
              <a:ext cx="6633133" cy="247596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B0665-3037-6983-63C3-D58FE6261FBC}"/>
                </a:ext>
              </a:extLst>
            </p:cNvPr>
            <p:cNvSpPr txBox="1"/>
            <p:nvPr/>
          </p:nvSpPr>
          <p:spPr>
            <a:xfrm>
              <a:off x="7986182" y="3383507"/>
              <a:ext cx="1818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Joy </a:t>
              </a:r>
              <a:r>
                <a:rPr lang="en-US" dirty="0" err="1"/>
                <a:t>Buolaminwini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31956-FC3A-DAB7-1BB1-68E8221928B1}"/>
                </a:ext>
              </a:extLst>
            </p:cNvPr>
            <p:cNvSpPr txBox="1"/>
            <p:nvPr/>
          </p:nvSpPr>
          <p:spPr>
            <a:xfrm>
              <a:off x="9957052" y="3365614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Timnit</a:t>
              </a:r>
              <a:r>
                <a:rPr lang="en-US" dirty="0"/>
                <a:t> </a:t>
              </a:r>
              <a:r>
                <a:rPr lang="en-US" dirty="0" err="1"/>
                <a:t>Gebru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196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1D33-0A96-E786-7207-4E5E300F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00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Assumption: The data is representative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7AAA4-E56A-0657-26E6-269788B4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6" y="1285107"/>
            <a:ext cx="4393789" cy="811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5E420-7E1D-623B-172C-D117C5A1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97" y="2048696"/>
            <a:ext cx="10607078" cy="2381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92B0B-6B5E-0E77-E118-2A453FE88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85" y="4382303"/>
            <a:ext cx="10655790" cy="23811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2D8A346-A694-A2A5-EB44-9ACA516278FC}"/>
              </a:ext>
            </a:extLst>
          </p:cNvPr>
          <p:cNvGrpSpPr/>
          <p:nvPr/>
        </p:nvGrpSpPr>
        <p:grpSpPr>
          <a:xfrm>
            <a:off x="1061886" y="2475697"/>
            <a:ext cx="5826878" cy="2826038"/>
            <a:chOff x="1061886" y="2475697"/>
            <a:chExt cx="5826878" cy="28260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74575C6-6E69-4815-B776-47E501791CA7}"/>
                </a:ext>
              </a:extLst>
            </p:cNvPr>
            <p:cNvSpPr/>
            <p:nvPr/>
          </p:nvSpPr>
          <p:spPr>
            <a:xfrm>
              <a:off x="1061886" y="2475697"/>
              <a:ext cx="604684" cy="62146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0315EC6-8501-1369-7875-7439880924B2}"/>
                </a:ext>
              </a:extLst>
            </p:cNvPr>
            <p:cNvSpPr/>
            <p:nvPr/>
          </p:nvSpPr>
          <p:spPr>
            <a:xfrm>
              <a:off x="6284080" y="4680271"/>
              <a:ext cx="604684" cy="62146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E68B5-F404-CC1F-3337-539FB2AD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5" y="317186"/>
            <a:ext cx="11592050" cy="2118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E01E6F-7A7B-9094-DF8D-CD8754DD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07" y="2497458"/>
            <a:ext cx="11474587" cy="2118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4D5B01-1315-EFEE-7F69-7F0F4F7A3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10" y="4739214"/>
            <a:ext cx="11724547" cy="2118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71F855-DE1E-A869-3739-1810CA316897}"/>
              </a:ext>
            </a:extLst>
          </p:cNvPr>
          <p:cNvSpPr txBox="1"/>
          <p:nvPr/>
        </p:nvSpPr>
        <p:spPr>
          <a:xfrm>
            <a:off x="9778181" y="0"/>
            <a:ext cx="241381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It seems there</a:t>
            </a:r>
            <a:r>
              <a:rPr lang="en-US" dirty="0">
                <a:solidFill>
                  <a:schemeClr val="accent1"/>
                </a:solidFill>
              </a:rPr>
              <a:t> may not be a lot of female doctors or male nurses </a:t>
            </a:r>
            <a:r>
              <a:rPr lang="en-US" sz="1800" dirty="0">
                <a:solidFill>
                  <a:schemeClr val="accent1"/>
                </a:solidFill>
              </a:rPr>
              <a:t>in Estonian/English 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</a:rPr>
              <a:t>text corpora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8DDBA-1355-8C2C-AB9F-4169D3C7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Assumption: There is enough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ED6DC-6F25-753C-DC15-6B81BF6A3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works best when there is a LOT of data.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GPT-4 had </a:t>
            </a:r>
            <a:r>
              <a:rPr lang="en-US" b="1" dirty="0">
                <a:solidFill>
                  <a:schemeClr val="accent1"/>
                </a:solidFill>
              </a:rPr>
              <a:t>45 gigabytes</a:t>
            </a:r>
            <a:r>
              <a:rPr lang="en-US" dirty="0">
                <a:solidFill>
                  <a:schemeClr val="accent1"/>
                </a:solidFill>
              </a:rPr>
              <a:t> of training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Our biggest HW dataset (HW3, with over a million people in it) was about 60 megabytes = 0.06 gigabytes...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0726" name="Picture 6" descr="Pile of official papers Stock Photo by ©RalkoV 5043775">
            <a:extLst>
              <a:ext uri="{FF2B5EF4-FFF2-40B4-BE49-F238E27FC236}">
                <a16:creationId xmlns:a16="http://schemas.microsoft.com/office/drawing/2014/main" id="{053AC490-F3B2-7238-1ED7-0A29F171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1845"/>
            <a:ext cx="3331497" cy="315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ile of official papers Stock Photo by ©RalkoV 5043775">
            <a:extLst>
              <a:ext uri="{FF2B5EF4-FFF2-40B4-BE49-F238E27FC236}">
                <a16:creationId xmlns:a16="http://schemas.microsoft.com/office/drawing/2014/main" id="{BC145C64-AC26-8928-D6B4-9D72C2C72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077" y="3701844"/>
            <a:ext cx="3331497" cy="315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ile of official papers Stock Photo by ©RalkoV 5043775">
            <a:extLst>
              <a:ext uri="{FF2B5EF4-FFF2-40B4-BE49-F238E27FC236}">
                <a16:creationId xmlns:a16="http://schemas.microsoft.com/office/drawing/2014/main" id="{81DFEE30-52B3-FFA4-45B2-46C535A8A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154" y="3657596"/>
            <a:ext cx="3331497" cy="315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ile of official papers Stock Photo by ©RalkoV 5043775">
            <a:extLst>
              <a:ext uri="{FF2B5EF4-FFF2-40B4-BE49-F238E27FC236}">
                <a16:creationId xmlns:a16="http://schemas.microsoft.com/office/drawing/2014/main" id="{C18D045E-D13A-7496-EA0B-6E2B31D93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231" y="3657595"/>
            <a:ext cx="3331497" cy="315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90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A3A7-2D39-98FF-E005-F774EDC8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</a:t>
            </a:r>
            <a:br>
              <a:rPr lang="en-US" dirty="0"/>
            </a:br>
            <a:r>
              <a:rPr lang="en-US" dirty="0"/>
              <a:t>Overparameterization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1603B-BBD0-9A0D-BEFE-6506BD6A2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0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7204-65B4-8CB6-9488-C2235996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if there are more parameters than data points?</a:t>
            </a:r>
            <a:br>
              <a:rPr lang="en-US" dirty="0"/>
            </a:br>
            <a:r>
              <a:rPr lang="en-US" sz="2800" dirty="0"/>
              <a:t>Example: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3F21-E92F-48CF-0E1B-400D16596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Solve for a:</a:t>
            </a:r>
          </a:p>
          <a:p>
            <a:pPr lvl="1"/>
            <a:r>
              <a:rPr lang="en-US" dirty="0"/>
              <a:t>3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/>
              <a:t> = 6</a:t>
            </a:r>
          </a:p>
          <a:p>
            <a:pPr lvl="1"/>
            <a:r>
              <a:rPr lang="en-US" dirty="0"/>
              <a:t>4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/>
              <a:t> = 8</a:t>
            </a:r>
          </a:p>
          <a:p>
            <a:r>
              <a:rPr lang="en-US" dirty="0">
                <a:solidFill>
                  <a:schemeClr val="accent1"/>
                </a:solidFill>
              </a:rPr>
              <a:t>Solve for a and b:</a:t>
            </a:r>
          </a:p>
          <a:p>
            <a:pPr lvl="1"/>
            <a:r>
              <a:rPr lang="en-US" dirty="0"/>
              <a:t>3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/>
              <a:t> = 6</a:t>
            </a:r>
          </a:p>
          <a:p>
            <a:pPr lvl="1"/>
            <a:r>
              <a:rPr lang="en-US" dirty="0"/>
              <a:t>2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/>
              <a:t> + </a:t>
            </a:r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US" dirty="0"/>
              <a:t> = 5</a:t>
            </a:r>
          </a:p>
          <a:p>
            <a:r>
              <a:rPr lang="en-US" dirty="0">
                <a:solidFill>
                  <a:schemeClr val="accent1"/>
                </a:solidFill>
              </a:rPr>
              <a:t>Solve for a and b and c:</a:t>
            </a:r>
          </a:p>
          <a:p>
            <a:pPr lvl="1"/>
            <a:r>
              <a:rPr lang="en-US" dirty="0"/>
              <a:t>3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/>
              <a:t> + </a:t>
            </a:r>
            <a:r>
              <a:rPr lang="en-US" dirty="0">
                <a:solidFill>
                  <a:schemeClr val="accent2"/>
                </a:solidFill>
              </a:rPr>
              <a:t>c</a:t>
            </a:r>
            <a:r>
              <a:rPr lang="en-US" dirty="0"/>
              <a:t> = 6</a:t>
            </a:r>
          </a:p>
          <a:p>
            <a:pPr lvl="1"/>
            <a:r>
              <a:rPr lang="en-US" dirty="0"/>
              <a:t>2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/>
              <a:t> + </a:t>
            </a:r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US" dirty="0"/>
              <a:t> + 2</a:t>
            </a:r>
            <a:r>
              <a:rPr lang="en-US" dirty="0">
                <a:solidFill>
                  <a:schemeClr val="accent2"/>
                </a:solidFill>
              </a:rPr>
              <a:t>c</a:t>
            </a:r>
            <a:r>
              <a:rPr lang="en-US" dirty="0"/>
              <a:t> = 5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B86DD-1134-D62C-FEA3-5110EE3765D7}"/>
              </a:ext>
            </a:extLst>
          </p:cNvPr>
          <p:cNvSpPr txBox="1"/>
          <p:nvPr/>
        </p:nvSpPr>
        <p:spPr>
          <a:xfrm>
            <a:off x="4621162" y="2207809"/>
            <a:ext cx="3401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One parameter (variable)</a:t>
            </a:r>
          </a:p>
          <a:p>
            <a:r>
              <a:rPr lang="en-US" sz="2000" dirty="0">
                <a:solidFill>
                  <a:srgbClr val="7030A0"/>
                </a:solidFill>
              </a:rPr>
              <a:t>Two data points (equations)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A0B72-8A68-9430-0051-1ECD46D9A9DD}"/>
              </a:ext>
            </a:extLst>
          </p:cNvPr>
          <p:cNvSpPr txBox="1"/>
          <p:nvPr/>
        </p:nvSpPr>
        <p:spPr>
          <a:xfrm>
            <a:off x="4621162" y="3555958"/>
            <a:ext cx="2555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Two parameters</a:t>
            </a:r>
          </a:p>
          <a:p>
            <a:r>
              <a:rPr lang="en-US" sz="2000" dirty="0">
                <a:solidFill>
                  <a:srgbClr val="7030A0"/>
                </a:solidFill>
              </a:rPr>
              <a:t>Two data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F1DFA-CB86-196D-5DD7-2629544D82C2}"/>
              </a:ext>
            </a:extLst>
          </p:cNvPr>
          <p:cNvSpPr txBox="1"/>
          <p:nvPr/>
        </p:nvSpPr>
        <p:spPr>
          <a:xfrm>
            <a:off x="4621161" y="4920056"/>
            <a:ext cx="2555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Three parameters</a:t>
            </a:r>
          </a:p>
          <a:p>
            <a:r>
              <a:rPr lang="en-US" sz="2000" dirty="0">
                <a:solidFill>
                  <a:srgbClr val="7030A0"/>
                </a:solidFill>
              </a:rPr>
              <a:t>Two data 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14735-EF34-4122-D4AB-3B2C5F0D601C}"/>
              </a:ext>
            </a:extLst>
          </p:cNvPr>
          <p:cNvSpPr txBox="1"/>
          <p:nvPr/>
        </p:nvSpPr>
        <p:spPr>
          <a:xfrm>
            <a:off x="8023123" y="2115475"/>
            <a:ext cx="333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One solution!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a=2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5E565-40F0-84F7-CA87-3DB291B1F4C4}"/>
              </a:ext>
            </a:extLst>
          </p:cNvPr>
          <p:cNvSpPr txBox="1"/>
          <p:nvPr/>
        </p:nvSpPr>
        <p:spPr>
          <a:xfrm>
            <a:off x="8023122" y="3429000"/>
            <a:ext cx="3330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One solution!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a=2, b=1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A3320-E25A-2AF8-87AB-EAF289F83187}"/>
              </a:ext>
            </a:extLst>
          </p:cNvPr>
          <p:cNvSpPr txBox="1"/>
          <p:nvPr/>
        </p:nvSpPr>
        <p:spPr>
          <a:xfrm>
            <a:off x="7490948" y="4480185"/>
            <a:ext cx="439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Umm, infinitely many solutions?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7245E-E52C-AD12-3713-1E8AAB1B9DEC}"/>
              </a:ext>
            </a:extLst>
          </p:cNvPr>
          <p:cNvSpPr txBox="1"/>
          <p:nvPr/>
        </p:nvSpPr>
        <p:spPr>
          <a:xfrm>
            <a:off x="7490948" y="4577090"/>
            <a:ext cx="4395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accent2"/>
              </a:solidFill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a=1, b=-3, c=3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a=2, b=1, c=0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a=3, b=5, c=-3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a=4, b=9, c=-6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2718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6EF9-F47F-DA14-D3D7-C66D9B45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Overparameterized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B2F1E-A50E-4F2E-7AA3-F3C81A98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268" y="1788835"/>
            <a:ext cx="10515600" cy="4351338"/>
          </a:xfrm>
        </p:spPr>
        <p:txBody>
          <a:bodyPr/>
          <a:lstStyle/>
          <a:p>
            <a:r>
              <a:rPr lang="en-US" dirty="0"/>
              <a:t>An NN can capture LOTS of different functions that “fit” the data.</a:t>
            </a:r>
          </a:p>
          <a:p>
            <a:r>
              <a:rPr lang="en-US" dirty="0"/>
              <a:t>Which is the “right” one?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84AE55D-14B7-0FBB-B379-39A2F4D2672C}"/>
              </a:ext>
            </a:extLst>
          </p:cNvPr>
          <p:cNvGrpSpPr/>
          <p:nvPr/>
        </p:nvGrpSpPr>
        <p:grpSpPr>
          <a:xfrm>
            <a:off x="1183007" y="3245855"/>
            <a:ext cx="3447968" cy="3290180"/>
            <a:chOff x="1183007" y="3245855"/>
            <a:chExt cx="3447968" cy="32901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1C637A-536A-220E-CFBC-567E74D2DC18}"/>
                </a:ext>
              </a:extLst>
            </p:cNvPr>
            <p:cNvGrpSpPr/>
            <p:nvPr/>
          </p:nvGrpSpPr>
          <p:grpSpPr>
            <a:xfrm>
              <a:off x="1183007" y="3245855"/>
              <a:ext cx="3447968" cy="2373286"/>
              <a:chOff x="3660754" y="2188492"/>
              <a:chExt cx="5645928" cy="3913479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5C05794-13DC-5F76-1A07-A153E0F36B68}"/>
                  </a:ext>
                </a:extLst>
              </p:cNvPr>
              <p:cNvSpPr/>
              <p:nvPr/>
            </p:nvSpPr>
            <p:spPr>
              <a:xfrm>
                <a:off x="3935362" y="2793140"/>
                <a:ext cx="298452" cy="287375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10A1FB7-E6CA-5B9C-4217-B47B85069F41}"/>
                  </a:ext>
                </a:extLst>
              </p:cNvPr>
              <p:cNvGrpSpPr/>
              <p:nvPr/>
            </p:nvGrpSpPr>
            <p:grpSpPr>
              <a:xfrm>
                <a:off x="5377096" y="2997977"/>
                <a:ext cx="397847" cy="2447573"/>
                <a:chOff x="2792566" y="2415396"/>
                <a:chExt cx="485472" cy="264818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Rounded Rectangle 70">
                      <a:extLst>
                        <a:ext uri="{FF2B5EF4-FFF2-40B4-BE49-F238E27FC236}">
                          <a16:creationId xmlns:a16="http://schemas.microsoft.com/office/drawing/2014/main" id="{ED566906-A411-3C20-18E7-28E159663F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71" name="Rounded Rectangle 70">
                      <a:extLst>
                        <a:ext uri="{FF2B5EF4-FFF2-40B4-BE49-F238E27FC236}">
                          <a16:creationId xmlns:a16="http://schemas.microsoft.com/office/drawing/2014/main" id="{ED566906-A411-3C20-18E7-28E159663F3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2"/>
                      <a:stretch>
                        <a:fillRect l="-28571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Rounded Rectangle 71">
                      <a:extLst>
                        <a:ext uri="{FF2B5EF4-FFF2-40B4-BE49-F238E27FC236}">
                          <a16:creationId xmlns:a16="http://schemas.microsoft.com/office/drawing/2014/main" id="{F2ED18ED-9A1C-0FB5-862D-54A6968654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72" name="Rounded Rectangle 71">
                      <a:extLst>
                        <a:ext uri="{FF2B5EF4-FFF2-40B4-BE49-F238E27FC236}">
                          <a16:creationId xmlns:a16="http://schemas.microsoft.com/office/drawing/2014/main" id="{F2ED18ED-9A1C-0FB5-862D-54A6968654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 l="-28571"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Rounded Rectangle 72">
                      <a:extLst>
                        <a:ext uri="{FF2B5EF4-FFF2-40B4-BE49-F238E27FC236}">
                          <a16:creationId xmlns:a16="http://schemas.microsoft.com/office/drawing/2014/main" id="{EA28A746-4169-16ED-7B48-9603C9662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73" name="Rounded Rectangle 72">
                      <a:extLst>
                        <a:ext uri="{FF2B5EF4-FFF2-40B4-BE49-F238E27FC236}">
                          <a16:creationId xmlns:a16="http://schemas.microsoft.com/office/drawing/2014/main" id="{EA28A746-4169-16ED-7B48-9603C96626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 l="-28571"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Rounded Rectangle 73">
                      <a:extLst>
                        <a:ext uri="{FF2B5EF4-FFF2-40B4-BE49-F238E27FC236}">
                          <a16:creationId xmlns:a16="http://schemas.microsoft.com/office/drawing/2014/main" id="{50B65BD9-C1D6-05C6-AE50-090A1490D8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74" name="Rounded Rectangle 73">
                      <a:extLst>
                        <a:ext uri="{FF2B5EF4-FFF2-40B4-BE49-F238E27FC236}">
                          <a16:creationId xmlns:a16="http://schemas.microsoft.com/office/drawing/2014/main" id="{50B65BD9-C1D6-05C6-AE50-090A1490D89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 l="-28571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E72CDFA-C232-19C7-1674-CA37C0160567}"/>
                  </a:ext>
                </a:extLst>
              </p:cNvPr>
              <p:cNvGrpSpPr/>
              <p:nvPr/>
            </p:nvGrpSpPr>
            <p:grpSpPr>
              <a:xfrm>
                <a:off x="6858360" y="2188492"/>
                <a:ext cx="397847" cy="3769856"/>
                <a:chOff x="4600075" y="1539563"/>
                <a:chExt cx="485472" cy="4078848"/>
              </a:xfrm>
              <a:solidFill>
                <a:srgbClr val="7030A0"/>
              </a:solidFill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B51C3197-7F47-6E9D-9CF6-2E1A8B2CD4CB}"/>
                    </a:ext>
                  </a:extLst>
                </p:cNvPr>
                <p:cNvGrpSpPr/>
                <p:nvPr/>
              </p:nvGrpSpPr>
              <p:grpSpPr>
                <a:xfrm>
                  <a:off x="4600075" y="1539563"/>
                  <a:ext cx="485472" cy="2648186"/>
                  <a:chOff x="2792566" y="2415396"/>
                  <a:chExt cx="485472" cy="2648186"/>
                </a:xfrm>
                <a:grpFill/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D1D245EB-D2AA-F011-8665-D480B06222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7" y="2415396"/>
                        <a:ext cx="485471" cy="487670"/>
                      </a:xfrm>
                      <a:prstGeom prst="round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 xmlns=""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D1D245EB-D2AA-F011-8665-D480B06222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7" y="2415396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6"/>
                        <a:stretch>
                          <a:fillRect l="-28571" b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Rounded Rectangle 67">
                        <a:extLst>
                          <a:ext uri="{FF2B5EF4-FFF2-40B4-BE49-F238E27FC236}">
                            <a16:creationId xmlns:a16="http://schemas.microsoft.com/office/drawing/2014/main" id="{328E4EB0-5420-E461-1416-092769E081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7" y="3140104"/>
                        <a:ext cx="485471" cy="487670"/>
                      </a:xfrm>
                      <a:prstGeom prst="round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 xmlns="">
                  <p:sp>
                    <p:nvSpPr>
                      <p:cNvPr id="68" name="Rounded Rectangle 67">
                        <a:extLst>
                          <a:ext uri="{FF2B5EF4-FFF2-40B4-BE49-F238E27FC236}">
                            <a16:creationId xmlns:a16="http://schemas.microsoft.com/office/drawing/2014/main" id="{328E4EB0-5420-E461-1416-092769E081E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7" y="3140104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7"/>
                        <a:stretch>
                          <a:fillRect l="-28571" b="-130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Rounded Rectangle 68">
                        <a:extLst>
                          <a:ext uri="{FF2B5EF4-FFF2-40B4-BE49-F238E27FC236}">
                            <a16:creationId xmlns:a16="http://schemas.microsoft.com/office/drawing/2014/main" id="{DE6A7C3D-9FA6-F8BB-0517-494D46C2C3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7" y="3858008"/>
                        <a:ext cx="485471" cy="487670"/>
                      </a:xfrm>
                      <a:prstGeom prst="round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 xmlns="">
                  <p:sp>
                    <p:nvSpPr>
                      <p:cNvPr id="69" name="Rounded Rectangle 68">
                        <a:extLst>
                          <a:ext uri="{FF2B5EF4-FFF2-40B4-BE49-F238E27FC236}">
                            <a16:creationId xmlns:a16="http://schemas.microsoft.com/office/drawing/2014/main" id="{DE6A7C3D-9FA6-F8BB-0517-494D46C2C33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7" y="3858008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8"/>
                        <a:stretch>
                          <a:fillRect l="-28571" b="-1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Rounded Rectangle 69">
                        <a:extLst>
                          <a:ext uri="{FF2B5EF4-FFF2-40B4-BE49-F238E27FC236}">
                            <a16:creationId xmlns:a16="http://schemas.microsoft.com/office/drawing/2014/main" id="{FAC86731-110D-48A9-9CE9-01E4C77E19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6" y="4575912"/>
                        <a:ext cx="485471" cy="487670"/>
                      </a:xfrm>
                      <a:prstGeom prst="roundRect">
                        <a:avLst/>
                      </a:prstGeom>
                      <a:grp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 xmlns="">
                  <p:sp>
                    <p:nvSpPr>
                      <p:cNvPr id="70" name="Rounded Rectangle 69">
                        <a:extLst>
                          <a:ext uri="{FF2B5EF4-FFF2-40B4-BE49-F238E27FC236}">
                            <a16:creationId xmlns:a16="http://schemas.microsoft.com/office/drawing/2014/main" id="{FAC86731-110D-48A9-9CE9-01E4C77E192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6" y="4575912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9"/>
                        <a:stretch>
                          <a:fillRect l="-28571" b="-130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Rounded Rectangle 64">
                      <a:extLst>
                        <a:ext uri="{FF2B5EF4-FFF2-40B4-BE49-F238E27FC236}">
                          <a16:creationId xmlns:a16="http://schemas.microsoft.com/office/drawing/2014/main" id="{FC06A907-6540-6BE6-0763-2290A080D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0075" y="4406033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65" name="Rounded Rectangle 64">
                      <a:extLst>
                        <a:ext uri="{FF2B5EF4-FFF2-40B4-BE49-F238E27FC236}">
                          <a16:creationId xmlns:a16="http://schemas.microsoft.com/office/drawing/2014/main" id="{FC06A907-6540-6BE6-0763-2290A080D6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0075" y="4406033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 l="-28571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Rounded Rectangle 65">
                      <a:extLst>
                        <a:ext uri="{FF2B5EF4-FFF2-40B4-BE49-F238E27FC236}">
                          <a16:creationId xmlns:a16="http://schemas.microsoft.com/office/drawing/2014/main" id="{6719BF7E-DFB4-C034-5584-A6CC4558DD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0075" y="5130741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66" name="Rounded Rectangle 65">
                      <a:extLst>
                        <a:ext uri="{FF2B5EF4-FFF2-40B4-BE49-F238E27FC236}">
                          <a16:creationId xmlns:a16="http://schemas.microsoft.com/office/drawing/2014/main" id="{6719BF7E-DFB4-C034-5584-A6CC4558DD4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0075" y="5130741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 l="-28571"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B7EDDF-CE3C-5A1E-C571-928CBC5C40E5}"/>
                  </a:ext>
                </a:extLst>
              </p:cNvPr>
              <p:cNvGrpSpPr/>
              <p:nvPr/>
            </p:nvGrpSpPr>
            <p:grpSpPr>
              <a:xfrm>
                <a:off x="4233810" y="3083663"/>
                <a:ext cx="1148261" cy="2349316"/>
                <a:chOff x="1397475" y="2508106"/>
                <a:chExt cx="1401163" cy="25418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6A83706-F386-AC0F-9E70-6D6957A160BB}"/>
                    </a:ext>
                  </a:extLst>
                </p:cNvPr>
                <p:cNvCxnSpPr>
                  <a:endCxn id="71" idx="1"/>
                </p:cNvCxnSpPr>
                <p:nvPr/>
              </p:nvCxnSpPr>
              <p:spPr>
                <a:xfrm>
                  <a:off x="1397479" y="2508106"/>
                  <a:ext cx="1395088" cy="151125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A1F6EF7-CA00-655C-23A1-896AF1D87BF8}"/>
                    </a:ext>
                  </a:extLst>
                </p:cNvPr>
                <p:cNvCxnSpPr>
                  <a:cxnSpLocks/>
                  <a:endCxn id="71" idx="1"/>
                </p:cNvCxnSpPr>
                <p:nvPr/>
              </p:nvCxnSpPr>
              <p:spPr>
                <a:xfrm flipV="1">
                  <a:off x="1397479" y="2659231"/>
                  <a:ext cx="1395088" cy="452326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BE9AD66-6265-925D-B903-2CA2CD5279D8}"/>
                    </a:ext>
                  </a:extLst>
                </p:cNvPr>
                <p:cNvCxnSpPr>
                  <a:cxnSpLocks/>
                  <a:stCxn id="5" idx="3"/>
                  <a:endCxn id="71" idx="1"/>
                </p:cNvCxnSpPr>
                <p:nvPr/>
              </p:nvCxnSpPr>
              <p:spPr>
                <a:xfrm flipV="1">
                  <a:off x="1397479" y="2659231"/>
                  <a:ext cx="1395088" cy="108918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9AEE124-140A-72E2-A973-70FC91E721B2}"/>
                    </a:ext>
                  </a:extLst>
                </p:cNvPr>
                <p:cNvCxnSpPr>
                  <a:cxnSpLocks/>
                  <a:endCxn id="71" idx="1"/>
                </p:cNvCxnSpPr>
                <p:nvPr/>
              </p:nvCxnSpPr>
              <p:spPr>
                <a:xfrm flipV="1">
                  <a:off x="1397479" y="2659231"/>
                  <a:ext cx="1395088" cy="168644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D640FA2A-8AD2-2C8A-BE25-E2680026FDAE}"/>
                    </a:ext>
                  </a:extLst>
                </p:cNvPr>
                <p:cNvCxnSpPr>
                  <a:cxnSpLocks/>
                  <a:endCxn id="71" idx="1"/>
                </p:cNvCxnSpPr>
                <p:nvPr/>
              </p:nvCxnSpPr>
              <p:spPr>
                <a:xfrm flipV="1">
                  <a:off x="1397479" y="2659231"/>
                  <a:ext cx="1395088" cy="2324694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5BEABE8-0EFD-0F6A-EF3D-9425853C787B}"/>
                    </a:ext>
                  </a:extLst>
                </p:cNvPr>
                <p:cNvCxnSpPr>
                  <a:cxnSpLocks/>
                  <a:endCxn id="74" idx="1"/>
                </p:cNvCxnSpPr>
                <p:nvPr/>
              </p:nvCxnSpPr>
              <p:spPr>
                <a:xfrm flipV="1">
                  <a:off x="1397479" y="4819747"/>
                  <a:ext cx="1395087" cy="164178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59CF381-22F7-BB76-B62C-C69C359BC100}"/>
                    </a:ext>
                  </a:extLst>
                </p:cNvPr>
                <p:cNvCxnSpPr>
                  <a:cxnSpLocks/>
                  <a:endCxn id="74" idx="1"/>
                </p:cNvCxnSpPr>
                <p:nvPr/>
              </p:nvCxnSpPr>
              <p:spPr>
                <a:xfrm>
                  <a:off x="1397478" y="4374005"/>
                  <a:ext cx="1395088" cy="44574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4ED54359-1D09-E53D-B20B-9F8DD9400A1F}"/>
                    </a:ext>
                  </a:extLst>
                </p:cNvPr>
                <p:cNvCxnSpPr>
                  <a:cxnSpLocks/>
                  <a:stCxn id="5" idx="3"/>
                  <a:endCxn id="74" idx="1"/>
                </p:cNvCxnSpPr>
                <p:nvPr/>
              </p:nvCxnSpPr>
              <p:spPr>
                <a:xfrm>
                  <a:off x="1397479" y="3748418"/>
                  <a:ext cx="1395087" cy="1071329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4DAC2D7-69A2-BDF8-5296-8116A400EF16}"/>
                    </a:ext>
                  </a:extLst>
                </p:cNvPr>
                <p:cNvCxnSpPr>
                  <a:cxnSpLocks/>
                  <a:endCxn id="74" idx="1"/>
                </p:cNvCxnSpPr>
                <p:nvPr/>
              </p:nvCxnSpPr>
              <p:spPr>
                <a:xfrm>
                  <a:off x="1397477" y="3133300"/>
                  <a:ext cx="1395089" cy="168644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456DE38-6796-C5E7-D7B7-5400D62C4949}"/>
                    </a:ext>
                  </a:extLst>
                </p:cNvPr>
                <p:cNvCxnSpPr>
                  <a:cxnSpLocks/>
                  <a:endCxn id="74" idx="1"/>
                </p:cNvCxnSpPr>
                <p:nvPr/>
              </p:nvCxnSpPr>
              <p:spPr>
                <a:xfrm>
                  <a:off x="1397476" y="2538587"/>
                  <a:ext cx="1395090" cy="228116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F3FF735-9D9D-0443-D0DF-153DDFE892EF}"/>
                    </a:ext>
                  </a:extLst>
                </p:cNvPr>
                <p:cNvCxnSpPr>
                  <a:cxnSpLocks/>
                  <a:stCxn id="5" idx="3"/>
                </p:cNvCxnSpPr>
                <p:nvPr/>
              </p:nvCxnSpPr>
              <p:spPr>
                <a:xfrm>
                  <a:off x="1397479" y="3748418"/>
                  <a:ext cx="1395086" cy="366036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55B77E4-099E-96D3-752C-03641A7CE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7475" y="2516844"/>
                  <a:ext cx="1395090" cy="159761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60825AA-6C6C-F5BF-0724-E7EAAD106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7475" y="4114454"/>
                  <a:ext cx="1395090" cy="93552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0F37DA8B-B3C0-5720-D41B-27EDAD14C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7475" y="4114454"/>
                  <a:ext cx="1395090" cy="221974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6DD16D7-318D-1D05-0F7A-7CA5818AF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7475" y="3104973"/>
                  <a:ext cx="1395090" cy="100948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E1B9D5E-C669-648D-3CAE-D0488715D017}"/>
                    </a:ext>
                  </a:extLst>
                </p:cNvPr>
                <p:cNvCxnSpPr>
                  <a:cxnSpLocks/>
                  <a:stCxn id="5" idx="3"/>
                </p:cNvCxnSpPr>
                <p:nvPr/>
              </p:nvCxnSpPr>
              <p:spPr>
                <a:xfrm flipV="1">
                  <a:off x="1397479" y="3372422"/>
                  <a:ext cx="1401159" cy="375996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014F97B-623E-C6E2-92EB-B5DA1928B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0969" y="3372422"/>
                  <a:ext cx="1367669" cy="164908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5A35730-8F97-7244-5206-41394F1CCE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0969" y="3372422"/>
                  <a:ext cx="1367669" cy="103361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7C2B815C-0522-5A76-E0BA-A0EF7A748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0969" y="2537941"/>
                  <a:ext cx="1367669" cy="83448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E9C8C34-E106-5223-F766-50839FC8F9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0969" y="3067244"/>
                  <a:ext cx="1367669" cy="305178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EAC69D0-9567-2206-129E-DE69741A3115}"/>
                  </a:ext>
                </a:extLst>
              </p:cNvPr>
              <p:cNvGrpSpPr/>
              <p:nvPr/>
            </p:nvGrpSpPr>
            <p:grpSpPr>
              <a:xfrm>
                <a:off x="5749922" y="2382623"/>
                <a:ext cx="1108439" cy="3350361"/>
                <a:chOff x="3247506" y="1749606"/>
                <a:chExt cx="1352570" cy="3624970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E9606C6B-6F3D-91C3-931D-9C816AB0E691}"/>
                    </a:ext>
                  </a:extLst>
                </p:cNvPr>
                <p:cNvCxnSpPr>
                  <a:cxnSpLocks/>
                  <a:stCxn id="71" idx="3"/>
                </p:cNvCxnSpPr>
                <p:nvPr/>
              </p:nvCxnSpPr>
              <p:spPr>
                <a:xfrm flipV="1">
                  <a:off x="3278038" y="1749606"/>
                  <a:ext cx="1322037" cy="909625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536E906-BA06-A13A-2D60-5B701D13F56D}"/>
                    </a:ext>
                  </a:extLst>
                </p:cNvPr>
                <p:cNvCxnSpPr>
                  <a:cxnSpLocks/>
                  <a:stCxn id="72" idx="3"/>
                </p:cNvCxnSpPr>
                <p:nvPr/>
              </p:nvCxnSpPr>
              <p:spPr>
                <a:xfrm flipV="1">
                  <a:off x="3278038" y="1749606"/>
                  <a:ext cx="1322037" cy="1634333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A3A4A575-9C81-4777-365B-2A3CE01AAFA8}"/>
                    </a:ext>
                  </a:extLst>
                </p:cNvPr>
                <p:cNvCxnSpPr>
                  <a:cxnSpLocks/>
                  <a:stCxn id="73" idx="3"/>
                  <a:endCxn id="67" idx="1"/>
                </p:cNvCxnSpPr>
                <p:nvPr/>
              </p:nvCxnSpPr>
              <p:spPr>
                <a:xfrm flipV="1">
                  <a:off x="3278038" y="1783398"/>
                  <a:ext cx="1322038" cy="2318445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8F5E284-E1FD-E29C-A743-BD8935B907ED}"/>
                    </a:ext>
                  </a:extLst>
                </p:cNvPr>
                <p:cNvCxnSpPr>
                  <a:cxnSpLocks/>
                  <a:stCxn id="74" idx="3"/>
                  <a:endCxn id="67" idx="1"/>
                </p:cNvCxnSpPr>
                <p:nvPr/>
              </p:nvCxnSpPr>
              <p:spPr>
                <a:xfrm flipV="1">
                  <a:off x="3278037" y="1783398"/>
                  <a:ext cx="1322039" cy="3036349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3A493A0-C364-9AF9-7AC5-3B0292BE3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0280" y="2703536"/>
                  <a:ext cx="1288411" cy="1888355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4C793FC-1E33-7AE9-899B-A4188C516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0280" y="3428244"/>
                  <a:ext cx="1288411" cy="116364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E5C80A1A-147A-075E-1D45-20BEA63A05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0280" y="4146148"/>
                  <a:ext cx="1288411" cy="445743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D18DE2CF-E39E-2B47-9BFD-59186A578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0279" y="4591891"/>
                  <a:ext cx="1288412" cy="27216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295F49B-5FAF-8787-065C-2A6F55BBF207}"/>
                    </a:ext>
                  </a:extLst>
                </p:cNvPr>
                <p:cNvCxnSpPr>
                  <a:cxnSpLocks/>
                  <a:endCxn id="66" idx="1"/>
                </p:cNvCxnSpPr>
                <p:nvPr/>
              </p:nvCxnSpPr>
              <p:spPr>
                <a:xfrm>
                  <a:off x="3258394" y="2693023"/>
                  <a:ext cx="1341681" cy="2681553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68A2253-A0C0-FB63-2840-4555311B8DFD}"/>
                    </a:ext>
                  </a:extLst>
                </p:cNvPr>
                <p:cNvCxnSpPr>
                  <a:cxnSpLocks/>
                  <a:endCxn id="66" idx="1"/>
                </p:cNvCxnSpPr>
                <p:nvPr/>
              </p:nvCxnSpPr>
              <p:spPr>
                <a:xfrm>
                  <a:off x="3258394" y="3417731"/>
                  <a:ext cx="1341681" cy="1956845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A71DE13-7E42-FE9F-5369-1C978AF19B20}"/>
                    </a:ext>
                  </a:extLst>
                </p:cNvPr>
                <p:cNvCxnSpPr>
                  <a:cxnSpLocks/>
                  <a:endCxn id="66" idx="1"/>
                </p:cNvCxnSpPr>
                <p:nvPr/>
              </p:nvCxnSpPr>
              <p:spPr>
                <a:xfrm>
                  <a:off x="3258394" y="4135635"/>
                  <a:ext cx="1341681" cy="123894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4658185-140D-6D22-5EC0-0A6ECC420BE7}"/>
                    </a:ext>
                  </a:extLst>
                </p:cNvPr>
                <p:cNvCxnSpPr>
                  <a:cxnSpLocks/>
                  <a:endCxn id="66" idx="1"/>
                </p:cNvCxnSpPr>
                <p:nvPr/>
              </p:nvCxnSpPr>
              <p:spPr>
                <a:xfrm>
                  <a:off x="3258393" y="4853539"/>
                  <a:ext cx="1341682" cy="52103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E85215B-38FA-D016-DCC5-AD0DA3F26ECE}"/>
                    </a:ext>
                  </a:extLst>
                </p:cNvPr>
                <p:cNvCxnSpPr>
                  <a:cxnSpLocks/>
                  <a:endCxn id="70" idx="1"/>
                </p:cNvCxnSpPr>
                <p:nvPr/>
              </p:nvCxnSpPr>
              <p:spPr>
                <a:xfrm>
                  <a:off x="3247509" y="2671252"/>
                  <a:ext cx="1352566" cy="127266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40329228-F12E-23C2-04DE-9B5A5BEE61F2}"/>
                    </a:ext>
                  </a:extLst>
                </p:cNvPr>
                <p:cNvCxnSpPr>
                  <a:cxnSpLocks/>
                  <a:endCxn id="70" idx="1"/>
                </p:cNvCxnSpPr>
                <p:nvPr/>
              </p:nvCxnSpPr>
              <p:spPr>
                <a:xfrm>
                  <a:off x="3247509" y="3395960"/>
                  <a:ext cx="1352566" cy="547954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07D8804C-5AA8-DFB1-3E6B-F12D5A210EB5}"/>
                    </a:ext>
                  </a:extLst>
                </p:cNvPr>
                <p:cNvCxnSpPr>
                  <a:cxnSpLocks/>
                  <a:endCxn id="70" idx="1"/>
                </p:cNvCxnSpPr>
                <p:nvPr/>
              </p:nvCxnSpPr>
              <p:spPr>
                <a:xfrm flipV="1">
                  <a:off x="3247509" y="3943914"/>
                  <a:ext cx="1352566" cy="16995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4B8800B-29DE-FDF5-E8C8-9BBB69567B0D}"/>
                    </a:ext>
                  </a:extLst>
                </p:cNvPr>
                <p:cNvCxnSpPr>
                  <a:cxnSpLocks/>
                  <a:endCxn id="70" idx="1"/>
                </p:cNvCxnSpPr>
                <p:nvPr/>
              </p:nvCxnSpPr>
              <p:spPr>
                <a:xfrm flipV="1">
                  <a:off x="3247508" y="3943914"/>
                  <a:ext cx="1352567" cy="887854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B88E2D2-E370-1696-BD0C-7B2DCABAA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7507" y="2716459"/>
                  <a:ext cx="1352569" cy="487779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257ED82-D718-377C-6EAC-86B9FD29A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7507" y="3204238"/>
                  <a:ext cx="1352569" cy="236929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0FF90D2-1806-CC80-EA45-AE295EDA26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7507" y="3204238"/>
                  <a:ext cx="1352569" cy="954833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340BA16F-236A-C340-CA81-455989E0E0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7506" y="3204238"/>
                  <a:ext cx="1352570" cy="167273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FF7FF2A-82A3-778E-EF11-D203B002C87B}"/>
                    </a:ext>
                  </a:extLst>
                </p:cNvPr>
                <p:cNvCxnSpPr>
                  <a:cxnSpLocks/>
                  <a:endCxn id="68" idx="1"/>
                </p:cNvCxnSpPr>
                <p:nvPr/>
              </p:nvCxnSpPr>
              <p:spPr>
                <a:xfrm flipV="1">
                  <a:off x="3280164" y="2508106"/>
                  <a:ext cx="1319912" cy="16481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05D124-9978-E6C2-5D0C-7BEA123CE6CF}"/>
                    </a:ext>
                  </a:extLst>
                </p:cNvPr>
                <p:cNvCxnSpPr>
                  <a:cxnSpLocks/>
                  <a:endCxn id="68" idx="1"/>
                </p:cNvCxnSpPr>
                <p:nvPr/>
              </p:nvCxnSpPr>
              <p:spPr>
                <a:xfrm flipV="1">
                  <a:off x="3280164" y="2508106"/>
                  <a:ext cx="1319912" cy="889518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3295926-AD74-7733-C716-0749AB95D03E}"/>
                    </a:ext>
                  </a:extLst>
                </p:cNvPr>
                <p:cNvCxnSpPr>
                  <a:cxnSpLocks/>
                  <a:endCxn id="68" idx="1"/>
                </p:cNvCxnSpPr>
                <p:nvPr/>
              </p:nvCxnSpPr>
              <p:spPr>
                <a:xfrm flipV="1">
                  <a:off x="3280164" y="2508106"/>
                  <a:ext cx="1319912" cy="1607422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3D10414-0954-AC61-6883-06EE7BC2E25F}"/>
                    </a:ext>
                  </a:extLst>
                </p:cNvPr>
                <p:cNvCxnSpPr>
                  <a:cxnSpLocks/>
                  <a:endCxn id="68" idx="1"/>
                </p:cNvCxnSpPr>
                <p:nvPr/>
              </p:nvCxnSpPr>
              <p:spPr>
                <a:xfrm flipV="1">
                  <a:off x="3280163" y="2508106"/>
                  <a:ext cx="1319913" cy="2325326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09E7ECD-BE81-E562-D891-EF83F7E0DB2D}"/>
                  </a:ext>
                </a:extLst>
              </p:cNvPr>
              <p:cNvSpPr/>
              <p:nvPr/>
            </p:nvSpPr>
            <p:spPr>
              <a:xfrm>
                <a:off x="8459270" y="3868700"/>
                <a:ext cx="537246" cy="43838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17CA8F-2A42-670C-40B2-ABD3910686CE}"/>
                  </a:ext>
                </a:extLst>
              </p:cNvPr>
              <p:cNvGrpSpPr/>
              <p:nvPr/>
            </p:nvGrpSpPr>
            <p:grpSpPr>
              <a:xfrm>
                <a:off x="7204995" y="2352419"/>
                <a:ext cx="1254275" cy="3410061"/>
                <a:chOff x="4063589" y="2278678"/>
                <a:chExt cx="1594247" cy="3591178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4E5D9A59-84CA-C1AE-BCDD-83096A7EA554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>
                  <a:off x="4063590" y="2278678"/>
                  <a:ext cx="1594246" cy="182764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B8940B51-1D51-A1FC-497D-FE8F8A5E4B05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>
                  <a:off x="4063590" y="3003386"/>
                  <a:ext cx="1594246" cy="110294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0E49921E-74CF-6EDD-1C1B-90A3CAD717AB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>
                  <a:off x="4063590" y="3721289"/>
                  <a:ext cx="1594246" cy="385036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EB58BD3-7337-E3CC-D062-605B1C9B7B63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 flipV="1">
                  <a:off x="4063589" y="4106325"/>
                  <a:ext cx="1594247" cy="332869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347D0C64-B851-EC63-0112-030559C904D4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 flipV="1">
                  <a:off x="4063589" y="4106325"/>
                  <a:ext cx="1594247" cy="1038823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4D43AA2-9573-9409-BB42-1EB59FE46A30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 flipV="1">
                  <a:off x="4063589" y="4106325"/>
                  <a:ext cx="1594247" cy="176353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5B0AA34-1C52-6F9E-0768-AF3F2C068776}"/>
                      </a:ext>
                    </a:extLst>
                  </p:cNvPr>
                  <p:cNvSpPr txBox="1"/>
                  <p:nvPr/>
                </p:nvSpPr>
                <p:spPr>
                  <a:xfrm>
                    <a:off x="3660754" y="5706926"/>
                    <a:ext cx="847668" cy="39504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Inpu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5B0AA34-1C52-6F9E-0768-AF3F2C0687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0754" y="5706926"/>
                    <a:ext cx="847668" cy="39504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439" r="-48780" b="-7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F9A511-A8F9-95E2-8070-D22F7ABBDC0A}"/>
                      </a:ext>
                    </a:extLst>
                  </p:cNvPr>
                  <p:cNvSpPr txBox="1"/>
                  <p:nvPr/>
                </p:nvSpPr>
                <p:spPr>
                  <a:xfrm>
                    <a:off x="8305126" y="4353005"/>
                    <a:ext cx="1001556" cy="39504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Outpu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F9A511-A8F9-95E2-8070-D22F7ABBDC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5126" y="4353005"/>
                    <a:ext cx="1001556" cy="39504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041" r="-48980" b="-7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F03F984-7DF0-FA1D-D208-F7B72CA018D0}"/>
                </a:ext>
              </a:extLst>
            </p:cNvPr>
            <p:cNvSpPr txBox="1"/>
            <p:nvPr/>
          </p:nvSpPr>
          <p:spPr>
            <a:xfrm>
              <a:off x="1183007" y="5889704"/>
              <a:ext cx="3447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So many parameters!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So expressive!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9937596-1DA2-A87E-61FA-F98D0D20BF66}"/>
              </a:ext>
            </a:extLst>
          </p:cNvPr>
          <p:cNvGrpSpPr/>
          <p:nvPr/>
        </p:nvGrpSpPr>
        <p:grpSpPr>
          <a:xfrm>
            <a:off x="7410851" y="3071453"/>
            <a:ext cx="3352707" cy="2181906"/>
            <a:chOff x="7410851" y="3071453"/>
            <a:chExt cx="3352707" cy="2181906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B94A0F5-A277-8A4D-1B99-D4E564B7699E}"/>
                </a:ext>
              </a:extLst>
            </p:cNvPr>
            <p:cNvSpPr/>
            <p:nvPr/>
          </p:nvSpPr>
          <p:spPr>
            <a:xfrm>
              <a:off x="7757652" y="5014734"/>
              <a:ext cx="231886" cy="2318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452AB88-1787-CD73-5857-2D19D2BB406B}"/>
                </a:ext>
              </a:extLst>
            </p:cNvPr>
            <p:cNvSpPr/>
            <p:nvPr/>
          </p:nvSpPr>
          <p:spPr>
            <a:xfrm>
              <a:off x="8561650" y="4264346"/>
              <a:ext cx="231886" cy="2318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6DA7401-9F32-59A2-6148-4CB358159F0E}"/>
                </a:ext>
              </a:extLst>
            </p:cNvPr>
            <p:cNvSpPr/>
            <p:nvPr/>
          </p:nvSpPr>
          <p:spPr>
            <a:xfrm>
              <a:off x="9723371" y="3835845"/>
              <a:ext cx="231886" cy="2318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79E6AEC-6655-B362-490A-12DF881AB51E}"/>
                </a:ext>
              </a:extLst>
            </p:cNvPr>
            <p:cNvSpPr/>
            <p:nvPr/>
          </p:nvSpPr>
          <p:spPr>
            <a:xfrm>
              <a:off x="10531672" y="3071453"/>
              <a:ext cx="231886" cy="2318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DA49CB4-03B4-C839-865E-1AC395548FAB}"/>
                </a:ext>
              </a:extLst>
            </p:cNvPr>
            <p:cNvSpPr/>
            <p:nvPr/>
          </p:nvSpPr>
          <p:spPr>
            <a:xfrm>
              <a:off x="7410851" y="5021473"/>
              <a:ext cx="231886" cy="2318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5981397-4C99-F99D-9CB7-0AB80F94BBD7}"/>
                </a:ext>
              </a:extLst>
            </p:cNvPr>
            <p:cNvSpPr/>
            <p:nvPr/>
          </p:nvSpPr>
          <p:spPr>
            <a:xfrm>
              <a:off x="9107129" y="4228907"/>
              <a:ext cx="231886" cy="2318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C83B237-7072-F15D-691D-036522192169}"/>
              </a:ext>
            </a:extLst>
          </p:cNvPr>
          <p:cNvGrpSpPr/>
          <p:nvPr/>
        </p:nvGrpSpPr>
        <p:grpSpPr>
          <a:xfrm>
            <a:off x="6120570" y="3051766"/>
            <a:ext cx="6489965" cy="3310506"/>
            <a:chOff x="6120570" y="3051766"/>
            <a:chExt cx="6489965" cy="3310506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3C47402-23C2-2BFF-D946-A8BA916D788C}"/>
                </a:ext>
              </a:extLst>
            </p:cNvPr>
            <p:cNvCxnSpPr/>
            <p:nvPr/>
          </p:nvCxnSpPr>
          <p:spPr>
            <a:xfrm>
              <a:off x="6990736" y="3088109"/>
              <a:ext cx="0" cy="3111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E4896A8-7EEB-1306-20CE-9BC89AA0B70D}"/>
                </a:ext>
              </a:extLst>
            </p:cNvPr>
            <p:cNvCxnSpPr>
              <a:cxnSpLocks/>
            </p:cNvCxnSpPr>
            <p:nvPr/>
          </p:nvCxnSpPr>
          <p:spPr>
            <a:xfrm>
              <a:off x="6607278" y="5992940"/>
              <a:ext cx="499970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4E6AB6A-9FB6-926F-59F1-C8E85EAAB1F0}"/>
                </a:ext>
              </a:extLst>
            </p:cNvPr>
            <p:cNvSpPr txBox="1"/>
            <p:nvPr/>
          </p:nvSpPr>
          <p:spPr>
            <a:xfrm>
              <a:off x="11076709" y="5992940"/>
              <a:ext cx="1533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input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2262406-5200-5417-D369-68C65BB29C06}"/>
                </a:ext>
              </a:extLst>
            </p:cNvPr>
            <p:cNvSpPr txBox="1"/>
            <p:nvPr/>
          </p:nvSpPr>
          <p:spPr>
            <a:xfrm>
              <a:off x="6120570" y="3051766"/>
              <a:ext cx="1533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output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02D4C1E-7315-4258-E974-B094D59847F8}"/>
              </a:ext>
            </a:extLst>
          </p:cNvPr>
          <p:cNvGrpSpPr/>
          <p:nvPr/>
        </p:nvGrpSpPr>
        <p:grpSpPr>
          <a:xfrm>
            <a:off x="6607278" y="2831690"/>
            <a:ext cx="5991422" cy="2949679"/>
            <a:chOff x="6607278" y="2831690"/>
            <a:chExt cx="5991422" cy="2949679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7D054AA-8BD9-C48E-F0BD-44D532564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278" y="2831690"/>
              <a:ext cx="4746522" cy="2949679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B0C6DC6-EAA2-F0A0-CA8E-3233238C41D5}"/>
                </a:ext>
              </a:extLst>
            </p:cNvPr>
            <p:cNvSpPr txBox="1"/>
            <p:nvPr/>
          </p:nvSpPr>
          <p:spPr>
            <a:xfrm>
              <a:off x="11064874" y="2940255"/>
              <a:ext cx="1533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Model 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40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6EF9-F47F-DA14-D3D7-C66D9B45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Overparameterized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B2F1E-A50E-4F2E-7AA3-F3C81A98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268" y="1788835"/>
            <a:ext cx="10515600" cy="4351338"/>
          </a:xfrm>
        </p:spPr>
        <p:txBody>
          <a:bodyPr/>
          <a:lstStyle/>
          <a:p>
            <a:r>
              <a:rPr lang="en-US" dirty="0"/>
              <a:t>An NN can capture LOTS of different functions that “fit” the data.</a:t>
            </a:r>
          </a:p>
          <a:p>
            <a:r>
              <a:rPr lang="en-US" dirty="0"/>
              <a:t>Which is the “right” one?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1C637A-536A-220E-CFBC-567E74D2DC18}"/>
              </a:ext>
            </a:extLst>
          </p:cNvPr>
          <p:cNvGrpSpPr/>
          <p:nvPr/>
        </p:nvGrpSpPr>
        <p:grpSpPr>
          <a:xfrm>
            <a:off x="1183007" y="3245855"/>
            <a:ext cx="3447968" cy="2373286"/>
            <a:chOff x="3660754" y="2188492"/>
            <a:chExt cx="5645928" cy="391347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C05794-13DC-5F76-1A07-A153E0F36B68}"/>
                </a:ext>
              </a:extLst>
            </p:cNvPr>
            <p:cNvSpPr/>
            <p:nvPr/>
          </p:nvSpPr>
          <p:spPr>
            <a:xfrm>
              <a:off x="3935362" y="2793140"/>
              <a:ext cx="298452" cy="28737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0A1FB7-E6CA-5B9C-4217-B47B85069F41}"/>
                </a:ext>
              </a:extLst>
            </p:cNvPr>
            <p:cNvGrpSpPr/>
            <p:nvPr/>
          </p:nvGrpSpPr>
          <p:grpSpPr>
            <a:xfrm>
              <a:off x="5377096" y="2997977"/>
              <a:ext cx="397847" cy="2447573"/>
              <a:chOff x="2792566" y="2415396"/>
              <a:chExt cx="485472" cy="26481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ounded Rectangle 70">
                    <a:extLst>
                      <a:ext uri="{FF2B5EF4-FFF2-40B4-BE49-F238E27FC236}">
                        <a16:creationId xmlns:a16="http://schemas.microsoft.com/office/drawing/2014/main" id="{ED566906-A411-3C20-18E7-28E159663F3D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1" name="Rounded Rectangle 70">
                    <a:extLst>
                      <a:ext uri="{FF2B5EF4-FFF2-40B4-BE49-F238E27FC236}">
                        <a16:creationId xmlns:a16="http://schemas.microsoft.com/office/drawing/2014/main" id="{ED566906-A411-3C20-18E7-28E159663F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 l="-28571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Rounded Rectangle 71">
                    <a:extLst>
                      <a:ext uri="{FF2B5EF4-FFF2-40B4-BE49-F238E27FC236}">
                        <a16:creationId xmlns:a16="http://schemas.microsoft.com/office/drawing/2014/main" id="{F2ED18ED-9A1C-0FB5-862D-54A696865497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2" name="Rounded Rectangle 71">
                    <a:extLst>
                      <a:ext uri="{FF2B5EF4-FFF2-40B4-BE49-F238E27FC236}">
                        <a16:creationId xmlns:a16="http://schemas.microsoft.com/office/drawing/2014/main" id="{F2ED18ED-9A1C-0FB5-862D-54A6968654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l="-28571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ounded Rectangle 72">
                    <a:extLst>
                      <a:ext uri="{FF2B5EF4-FFF2-40B4-BE49-F238E27FC236}">
                        <a16:creationId xmlns:a16="http://schemas.microsoft.com/office/drawing/2014/main" id="{EA28A746-4169-16ED-7B48-9603C966267C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3" name="Rounded Rectangle 72">
                    <a:extLst>
                      <a:ext uri="{FF2B5EF4-FFF2-40B4-BE49-F238E27FC236}">
                        <a16:creationId xmlns:a16="http://schemas.microsoft.com/office/drawing/2014/main" id="{EA28A746-4169-16ED-7B48-9603C96626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l="-28571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Rounded Rectangle 73">
                    <a:extLst>
                      <a:ext uri="{FF2B5EF4-FFF2-40B4-BE49-F238E27FC236}">
                        <a16:creationId xmlns:a16="http://schemas.microsoft.com/office/drawing/2014/main" id="{50B65BD9-C1D6-05C6-AE50-090A1490D89D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4" name="Rounded Rectangle 73">
                    <a:extLst>
                      <a:ext uri="{FF2B5EF4-FFF2-40B4-BE49-F238E27FC236}">
                        <a16:creationId xmlns:a16="http://schemas.microsoft.com/office/drawing/2014/main" id="{50B65BD9-C1D6-05C6-AE50-090A1490D8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l="-2857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72CDFA-C232-19C7-1674-CA37C0160567}"/>
                </a:ext>
              </a:extLst>
            </p:cNvPr>
            <p:cNvGrpSpPr/>
            <p:nvPr/>
          </p:nvGrpSpPr>
          <p:grpSpPr>
            <a:xfrm>
              <a:off x="6858360" y="2188492"/>
              <a:ext cx="397847" cy="3769856"/>
              <a:chOff x="4600075" y="1539563"/>
              <a:chExt cx="485472" cy="4078848"/>
            </a:xfrm>
            <a:solidFill>
              <a:srgbClr val="7030A0"/>
            </a:solidFill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51C3197-7F47-6E9D-9CF6-2E1A8B2CD4CB}"/>
                  </a:ext>
                </a:extLst>
              </p:cNvPr>
              <p:cNvGrpSpPr/>
              <p:nvPr/>
            </p:nvGrpSpPr>
            <p:grpSpPr>
              <a:xfrm>
                <a:off x="4600075" y="1539563"/>
                <a:ext cx="485472" cy="2648186"/>
                <a:chOff x="2792566" y="2415396"/>
                <a:chExt cx="485472" cy="264818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Rounded Rectangle 66">
                      <a:extLst>
                        <a:ext uri="{FF2B5EF4-FFF2-40B4-BE49-F238E27FC236}">
                          <a16:creationId xmlns:a16="http://schemas.microsoft.com/office/drawing/2014/main" id="{D1D245EB-D2AA-F011-8665-D480B0622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67" name="Rounded Rectangle 66">
                      <a:extLst>
                        <a:ext uri="{FF2B5EF4-FFF2-40B4-BE49-F238E27FC236}">
                          <a16:creationId xmlns:a16="http://schemas.microsoft.com/office/drawing/2014/main" id="{D1D245EB-D2AA-F011-8665-D480B062224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 l="-28571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Rounded Rectangle 67">
                      <a:extLst>
                        <a:ext uri="{FF2B5EF4-FFF2-40B4-BE49-F238E27FC236}">
                          <a16:creationId xmlns:a16="http://schemas.microsoft.com/office/drawing/2014/main" id="{328E4EB0-5420-E461-1416-092769E08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68" name="Rounded Rectangle 67">
                      <a:extLst>
                        <a:ext uri="{FF2B5EF4-FFF2-40B4-BE49-F238E27FC236}">
                          <a16:creationId xmlns:a16="http://schemas.microsoft.com/office/drawing/2014/main" id="{328E4EB0-5420-E461-1416-092769E081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l="-28571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DE6A7C3D-9FA6-F8BB-0517-494D46C2C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DE6A7C3D-9FA6-F8BB-0517-494D46C2C3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 l="-28571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ounded Rectangle 69">
                      <a:extLst>
                        <a:ext uri="{FF2B5EF4-FFF2-40B4-BE49-F238E27FC236}">
                          <a16:creationId xmlns:a16="http://schemas.microsoft.com/office/drawing/2014/main" id="{FAC86731-110D-48A9-9CE9-01E4C77E1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70" name="Rounded Rectangle 69">
                      <a:extLst>
                        <a:ext uri="{FF2B5EF4-FFF2-40B4-BE49-F238E27FC236}">
                          <a16:creationId xmlns:a16="http://schemas.microsoft.com/office/drawing/2014/main" id="{FAC86731-110D-48A9-9CE9-01E4C77E192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 l="-28571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ounded Rectangle 64">
                    <a:extLst>
                      <a:ext uri="{FF2B5EF4-FFF2-40B4-BE49-F238E27FC236}">
                        <a16:creationId xmlns:a16="http://schemas.microsoft.com/office/drawing/2014/main" id="{FC06A907-6540-6BE6-0763-2290A080D62A}"/>
                      </a:ext>
                    </a:extLst>
                  </p:cNvPr>
                  <p:cNvSpPr/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65" name="Rounded Rectangle 64">
                    <a:extLst>
                      <a:ext uri="{FF2B5EF4-FFF2-40B4-BE49-F238E27FC236}">
                        <a16:creationId xmlns:a16="http://schemas.microsoft.com/office/drawing/2014/main" id="{FC06A907-6540-6BE6-0763-2290A080D6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 l="-28571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ounded Rectangle 65">
                    <a:extLst>
                      <a:ext uri="{FF2B5EF4-FFF2-40B4-BE49-F238E27FC236}">
                        <a16:creationId xmlns:a16="http://schemas.microsoft.com/office/drawing/2014/main" id="{6719BF7E-DFB4-C034-5584-A6CC4558DD4B}"/>
                      </a:ext>
                    </a:extLst>
                  </p:cNvPr>
                  <p:cNvSpPr/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66" name="Rounded Rectangle 65">
                    <a:extLst>
                      <a:ext uri="{FF2B5EF4-FFF2-40B4-BE49-F238E27FC236}">
                        <a16:creationId xmlns:a16="http://schemas.microsoft.com/office/drawing/2014/main" id="{6719BF7E-DFB4-C034-5584-A6CC4558DD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l="-28571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2B7EDDF-CE3C-5A1E-C571-928CBC5C40E5}"/>
                </a:ext>
              </a:extLst>
            </p:cNvPr>
            <p:cNvGrpSpPr/>
            <p:nvPr/>
          </p:nvGrpSpPr>
          <p:grpSpPr>
            <a:xfrm>
              <a:off x="4233810" y="3083663"/>
              <a:ext cx="1148261" cy="2349316"/>
              <a:chOff x="1397475" y="2508106"/>
              <a:chExt cx="1401163" cy="2541875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6A83706-F386-AC0F-9E70-6D6957A160BB}"/>
                  </a:ext>
                </a:extLst>
              </p:cNvPr>
              <p:cNvCxnSpPr>
                <a:endCxn id="71" idx="1"/>
              </p:cNvCxnSpPr>
              <p:nvPr/>
            </p:nvCxnSpPr>
            <p:spPr>
              <a:xfrm>
                <a:off x="1397479" y="2508106"/>
                <a:ext cx="1395088" cy="1511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A1F6EF7-CA00-655C-23A1-896AF1D87BF8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 flipV="1">
                <a:off x="1397479" y="2659231"/>
                <a:ext cx="1395088" cy="452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BE9AD66-6265-925D-B903-2CA2CD5279D8}"/>
                  </a:ext>
                </a:extLst>
              </p:cNvPr>
              <p:cNvCxnSpPr>
                <a:cxnSpLocks/>
                <a:stCxn id="5" idx="3"/>
                <a:endCxn id="71" idx="1"/>
              </p:cNvCxnSpPr>
              <p:nvPr/>
            </p:nvCxnSpPr>
            <p:spPr>
              <a:xfrm flipV="1">
                <a:off x="1397479" y="2659231"/>
                <a:ext cx="1395088" cy="108918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9AEE124-140A-72E2-A973-70FC91E721B2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 flipV="1">
                <a:off x="1397479" y="2659231"/>
                <a:ext cx="1395088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640FA2A-8AD2-2C8A-BE25-E2680026FDAE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 flipV="1">
                <a:off x="1397479" y="2659231"/>
                <a:ext cx="1395088" cy="232469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5BEABE8-0EFD-0F6A-EF3D-9425853C787B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 flipV="1">
                <a:off x="1397479" y="4819747"/>
                <a:ext cx="1395087" cy="164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59CF381-22F7-BB76-B62C-C69C359BC100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>
                <a:off x="1397478" y="4374005"/>
                <a:ext cx="1395088" cy="44574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ED54359-1D09-E53D-B20B-9F8DD9400A1F}"/>
                  </a:ext>
                </a:extLst>
              </p:cNvPr>
              <p:cNvCxnSpPr>
                <a:cxnSpLocks/>
                <a:stCxn id="5" idx="3"/>
                <a:endCxn id="74" idx="1"/>
              </p:cNvCxnSpPr>
              <p:nvPr/>
            </p:nvCxnSpPr>
            <p:spPr>
              <a:xfrm>
                <a:off x="1397479" y="3748418"/>
                <a:ext cx="1395087" cy="10713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4DAC2D7-69A2-BDF8-5296-8116A400EF16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>
                <a:off x="1397477" y="3133300"/>
                <a:ext cx="1395089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456DE38-6796-C5E7-D7B7-5400D62C4949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>
                <a:off x="1397476" y="2538587"/>
                <a:ext cx="1395090" cy="228116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F3FF735-9D9D-0443-D0DF-153DDFE892EF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1397479" y="3748418"/>
                <a:ext cx="1395086" cy="366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55B77E4-099E-96D3-752C-03641A7CE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2516844"/>
                <a:ext cx="1395090" cy="15976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60825AA-6C6C-F5BF-0724-E7EAAD1069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93552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F37DA8B-B3C0-5720-D41B-27EDAD14C5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22197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DD16D7-318D-1D05-0F7A-7CA5818AF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3104973"/>
                <a:ext cx="1395090" cy="1009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E1B9D5E-C669-648D-3CAE-D0488715D017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1397479" y="3372422"/>
                <a:ext cx="1401159" cy="37599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014F97B-623E-C6E2-92EB-B5DA1928B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64908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5A35730-8F97-7244-5206-41394F1CCE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03361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C2B815C-0522-5A76-E0BA-A0EF7A748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2537941"/>
                <a:ext cx="1367669" cy="834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E9C8C34-E106-5223-F766-50839FC8F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3067244"/>
                <a:ext cx="1367669" cy="305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AC69D0-9567-2206-129E-DE69741A3115}"/>
                </a:ext>
              </a:extLst>
            </p:cNvPr>
            <p:cNvGrpSpPr/>
            <p:nvPr/>
          </p:nvGrpSpPr>
          <p:grpSpPr>
            <a:xfrm>
              <a:off x="5749922" y="2382623"/>
              <a:ext cx="1108439" cy="3350361"/>
              <a:chOff x="3247506" y="1749606"/>
              <a:chExt cx="1352570" cy="362497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9606C6B-6F3D-91C3-931D-9C816AB0E691}"/>
                  </a:ext>
                </a:extLst>
              </p:cNvPr>
              <p:cNvCxnSpPr>
                <a:cxnSpLocks/>
                <a:stCxn id="71" idx="3"/>
              </p:cNvCxnSpPr>
              <p:nvPr/>
            </p:nvCxnSpPr>
            <p:spPr>
              <a:xfrm flipV="1">
                <a:off x="3278038" y="1749606"/>
                <a:ext cx="1322037" cy="9096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36E906-BA06-A13A-2D60-5B701D13F56D}"/>
                  </a:ext>
                </a:extLst>
              </p:cNvPr>
              <p:cNvCxnSpPr>
                <a:cxnSpLocks/>
                <a:stCxn id="72" idx="3"/>
              </p:cNvCxnSpPr>
              <p:nvPr/>
            </p:nvCxnSpPr>
            <p:spPr>
              <a:xfrm flipV="1">
                <a:off x="3278038" y="1749606"/>
                <a:ext cx="1322037" cy="16343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3A4A575-9C81-4777-365B-2A3CE01AAFA8}"/>
                  </a:ext>
                </a:extLst>
              </p:cNvPr>
              <p:cNvCxnSpPr>
                <a:cxnSpLocks/>
                <a:stCxn id="73" idx="3"/>
                <a:endCxn id="67" idx="1"/>
              </p:cNvCxnSpPr>
              <p:nvPr/>
            </p:nvCxnSpPr>
            <p:spPr>
              <a:xfrm flipV="1">
                <a:off x="3278038" y="1783398"/>
                <a:ext cx="1322038" cy="23184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8F5E284-E1FD-E29C-A743-BD8935B907ED}"/>
                  </a:ext>
                </a:extLst>
              </p:cNvPr>
              <p:cNvCxnSpPr>
                <a:cxnSpLocks/>
                <a:stCxn id="74" idx="3"/>
                <a:endCxn id="67" idx="1"/>
              </p:cNvCxnSpPr>
              <p:nvPr/>
            </p:nvCxnSpPr>
            <p:spPr>
              <a:xfrm flipV="1">
                <a:off x="3278037" y="1783398"/>
                <a:ext cx="1322039" cy="303634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3A493A0-C364-9AF9-7AC5-3B0292BE3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2703536"/>
                <a:ext cx="1288411" cy="188835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4C793FC-1E33-7AE9-899B-A4188C516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3428244"/>
                <a:ext cx="1288411" cy="1163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5C80A1A-147A-075E-1D45-20BEA63A0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4146148"/>
                <a:ext cx="1288411" cy="44574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18DE2CF-E39E-2B47-9BFD-59186A5780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0279" y="4591891"/>
                <a:ext cx="1288412" cy="27216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295F49B-5FAF-8787-065C-2A6F55BBF207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3258394" y="2693023"/>
                <a:ext cx="1341681" cy="268155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68A2253-A0C0-FB63-2840-4555311B8DFD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3258394" y="3417731"/>
                <a:ext cx="1341681" cy="19568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A71DE13-7E42-FE9F-5369-1C978AF19B20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3258394" y="4135635"/>
                <a:ext cx="1341681" cy="123894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4658185-140D-6D22-5EC0-0A6ECC420BE7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3258393" y="4853539"/>
                <a:ext cx="1341682" cy="5210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E85215B-38FA-D016-DCC5-AD0DA3F26ECE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>
                <a:off x="3247509" y="2671252"/>
                <a:ext cx="1352566" cy="127266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0329228-F12E-23C2-04DE-9B5A5BEE61F2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>
                <a:off x="3247509" y="3395960"/>
                <a:ext cx="1352566" cy="5479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7D8804C-5AA8-DFB1-3E6B-F12D5A210EB5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 flipV="1">
                <a:off x="3247509" y="3943914"/>
                <a:ext cx="1352566" cy="16995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4B8800B-29DE-FDF5-E8C8-9BBB69567B0D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 flipV="1">
                <a:off x="3247508" y="3943914"/>
                <a:ext cx="1352567" cy="8878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B88E2D2-E370-1696-BD0C-7B2DCABAA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7507" y="2716459"/>
                <a:ext cx="1352569" cy="48777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257ED82-D718-377C-6EAC-86B9FD29A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2369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0FF90D2-1806-CC80-EA45-AE295EDA26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9548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0BA16F-236A-C340-CA81-455989E0E0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6" y="3204238"/>
                <a:ext cx="1352570" cy="16727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FF7FF2A-82A3-778E-EF11-D203B002C87B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3280164" y="2508106"/>
                <a:ext cx="1319912" cy="1648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B05D124-9978-E6C2-5D0C-7BEA123CE6CF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3280164" y="2508106"/>
                <a:ext cx="1319912" cy="88951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295926-AD74-7733-C716-0749AB95D03E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3280164" y="2508106"/>
                <a:ext cx="1319912" cy="160742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3D10414-0954-AC61-6883-06EE7BC2E25F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3280163" y="2508106"/>
                <a:ext cx="1319913" cy="2325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09E7ECD-BE81-E562-D891-EF83F7E0DB2D}"/>
                </a:ext>
              </a:extLst>
            </p:cNvPr>
            <p:cNvSpPr/>
            <p:nvPr/>
          </p:nvSpPr>
          <p:spPr>
            <a:xfrm>
              <a:off x="8459270" y="3868700"/>
              <a:ext cx="537246" cy="4383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F17CA8F-2A42-670C-40B2-ABD3910686CE}"/>
                </a:ext>
              </a:extLst>
            </p:cNvPr>
            <p:cNvGrpSpPr/>
            <p:nvPr/>
          </p:nvGrpSpPr>
          <p:grpSpPr>
            <a:xfrm>
              <a:off x="7204995" y="2352419"/>
              <a:ext cx="1254275" cy="3410061"/>
              <a:chOff x="4063589" y="2278678"/>
              <a:chExt cx="1594247" cy="359117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E5D9A59-84CA-C1AE-BCDD-83096A7EA554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4063590" y="2278678"/>
                <a:ext cx="1594246" cy="1827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8940B51-1D51-A1FC-497D-FE8F8A5E4B05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4063590" y="3003386"/>
                <a:ext cx="1594246" cy="110294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E49921E-74CF-6EDD-1C1B-90A3CAD717AB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4063590" y="3721289"/>
                <a:ext cx="1594246" cy="385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EB58BD3-7337-E3CC-D062-605B1C9B7B63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4063589" y="4106325"/>
                <a:ext cx="1594247" cy="33286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47D0C64-B851-EC63-0112-030559C904D4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4063589" y="4106325"/>
                <a:ext cx="1594247" cy="103882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4D43AA2-9573-9409-BB42-1EB59FE46A30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4063589" y="4106325"/>
                <a:ext cx="1594247" cy="176353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5B0AA34-1C52-6F9E-0768-AF3F2C068776}"/>
                    </a:ext>
                  </a:extLst>
                </p:cNvPr>
                <p:cNvSpPr txBox="1"/>
                <p:nvPr/>
              </p:nvSpPr>
              <p:spPr>
                <a:xfrm>
                  <a:off x="3660754" y="5706926"/>
                  <a:ext cx="847668" cy="3950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Inpu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5B0AA34-1C52-6F9E-0768-AF3F2C068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754" y="5706926"/>
                  <a:ext cx="847668" cy="395045"/>
                </a:xfrm>
                <a:prstGeom prst="rect">
                  <a:avLst/>
                </a:prstGeom>
                <a:blipFill>
                  <a:blip r:embed="rId12"/>
                  <a:stretch>
                    <a:fillRect l="-2439" r="-48780" b="-7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F9A511-A8F9-95E2-8070-D22F7ABBDC0A}"/>
                    </a:ext>
                  </a:extLst>
                </p:cNvPr>
                <p:cNvSpPr txBox="1"/>
                <p:nvPr/>
              </p:nvSpPr>
              <p:spPr>
                <a:xfrm>
                  <a:off x="8305126" y="4353005"/>
                  <a:ext cx="1001556" cy="3950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Outpu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F9A511-A8F9-95E2-8070-D22F7ABBD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126" y="4353005"/>
                  <a:ext cx="1001556" cy="395045"/>
                </a:xfrm>
                <a:prstGeom prst="rect">
                  <a:avLst/>
                </a:prstGeom>
                <a:blipFill>
                  <a:blip r:embed="rId13"/>
                  <a:stretch>
                    <a:fillRect l="-2041" r="-48980" b="-7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3C47402-23C2-2BFF-D946-A8BA916D788C}"/>
              </a:ext>
            </a:extLst>
          </p:cNvPr>
          <p:cNvCxnSpPr/>
          <p:nvPr/>
        </p:nvCxnSpPr>
        <p:spPr>
          <a:xfrm>
            <a:off x="6990736" y="3088109"/>
            <a:ext cx="0" cy="31113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F03F984-7DF0-FA1D-D208-F7B72CA018D0}"/>
              </a:ext>
            </a:extLst>
          </p:cNvPr>
          <p:cNvSpPr txBox="1"/>
          <p:nvPr/>
        </p:nvSpPr>
        <p:spPr>
          <a:xfrm>
            <a:off x="1183007" y="5889704"/>
            <a:ext cx="3447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So many parameters!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So expressive!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E4896A8-7EEB-1306-20CE-9BC89AA0B70D}"/>
              </a:ext>
            </a:extLst>
          </p:cNvPr>
          <p:cNvCxnSpPr>
            <a:cxnSpLocks/>
          </p:cNvCxnSpPr>
          <p:nvPr/>
        </p:nvCxnSpPr>
        <p:spPr>
          <a:xfrm>
            <a:off x="6607278" y="5992940"/>
            <a:ext cx="499970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6B94A0F5-A277-8A4D-1B99-D4E564B7699E}"/>
              </a:ext>
            </a:extLst>
          </p:cNvPr>
          <p:cNvSpPr/>
          <p:nvPr/>
        </p:nvSpPr>
        <p:spPr>
          <a:xfrm>
            <a:off x="7757652" y="5014734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452AB88-1787-CD73-5857-2D19D2BB406B}"/>
              </a:ext>
            </a:extLst>
          </p:cNvPr>
          <p:cNvSpPr/>
          <p:nvPr/>
        </p:nvSpPr>
        <p:spPr>
          <a:xfrm>
            <a:off x="8561650" y="4264346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6DA7401-9F32-59A2-6148-4CB358159F0E}"/>
              </a:ext>
            </a:extLst>
          </p:cNvPr>
          <p:cNvSpPr/>
          <p:nvPr/>
        </p:nvSpPr>
        <p:spPr>
          <a:xfrm>
            <a:off x="9723371" y="3835845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79E6AEC-6655-B362-490A-12DF881AB51E}"/>
              </a:ext>
            </a:extLst>
          </p:cNvPr>
          <p:cNvSpPr/>
          <p:nvPr/>
        </p:nvSpPr>
        <p:spPr>
          <a:xfrm>
            <a:off x="10531672" y="3071453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DA49CB4-03B4-C839-865E-1AC395548FAB}"/>
              </a:ext>
            </a:extLst>
          </p:cNvPr>
          <p:cNvSpPr/>
          <p:nvPr/>
        </p:nvSpPr>
        <p:spPr>
          <a:xfrm>
            <a:off x="7410851" y="5021473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5981397-4C99-F99D-9CB7-0AB80F94BBD7}"/>
              </a:ext>
            </a:extLst>
          </p:cNvPr>
          <p:cNvSpPr/>
          <p:nvPr/>
        </p:nvSpPr>
        <p:spPr>
          <a:xfrm>
            <a:off x="9107129" y="4228907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D1CD6B67-0ADB-787D-C5EB-0CE1C18BF36D}"/>
              </a:ext>
            </a:extLst>
          </p:cNvPr>
          <p:cNvSpPr/>
          <p:nvPr/>
        </p:nvSpPr>
        <p:spPr>
          <a:xfrm>
            <a:off x="7342388" y="2077792"/>
            <a:ext cx="4795536" cy="4382001"/>
          </a:xfrm>
          <a:custGeom>
            <a:avLst/>
            <a:gdLst>
              <a:gd name="connsiteX0" fmla="*/ 0 w 4970206"/>
              <a:gd name="connsiteY0" fmla="*/ 4337756 h 4337756"/>
              <a:gd name="connsiteX1" fmla="*/ 457200 w 4970206"/>
              <a:gd name="connsiteY1" fmla="*/ 2243485 h 4337756"/>
              <a:gd name="connsiteX2" fmla="*/ 707922 w 4970206"/>
              <a:gd name="connsiteY2" fmla="*/ 3202131 h 4337756"/>
              <a:gd name="connsiteX3" fmla="*/ 855406 w 4970206"/>
              <a:gd name="connsiteY3" fmla="*/ 3806814 h 4337756"/>
              <a:gd name="connsiteX4" fmla="*/ 1489587 w 4970206"/>
              <a:gd name="connsiteY4" fmla="*/ 2317227 h 4337756"/>
              <a:gd name="connsiteX5" fmla="*/ 1755058 w 4970206"/>
              <a:gd name="connsiteY5" fmla="*/ 1417576 h 4337756"/>
              <a:gd name="connsiteX6" fmla="*/ 2035277 w 4970206"/>
              <a:gd name="connsiteY6" fmla="*/ 2258234 h 4337756"/>
              <a:gd name="connsiteX7" fmla="*/ 2079522 w 4970206"/>
              <a:gd name="connsiteY7" fmla="*/ 3054647 h 4337756"/>
              <a:gd name="connsiteX8" fmla="*/ 2256503 w 4970206"/>
              <a:gd name="connsiteY8" fmla="*/ 2848169 h 4337756"/>
              <a:gd name="connsiteX9" fmla="*/ 2315496 w 4970206"/>
              <a:gd name="connsiteY9" fmla="*/ 3570840 h 4337756"/>
              <a:gd name="connsiteX10" fmla="*/ 2743200 w 4970206"/>
              <a:gd name="connsiteY10" fmla="*/ 1299589 h 4337756"/>
              <a:gd name="connsiteX11" fmla="*/ 2993922 w 4970206"/>
              <a:gd name="connsiteY11" fmla="*/ 1727292 h 4337756"/>
              <a:gd name="connsiteX12" fmla="*/ 3465870 w 4970206"/>
              <a:gd name="connsiteY12" fmla="*/ 1137356 h 4337756"/>
              <a:gd name="connsiteX13" fmla="*/ 3539612 w 4970206"/>
              <a:gd name="connsiteY13" fmla="*/ 680156 h 4337756"/>
              <a:gd name="connsiteX14" fmla="*/ 3642851 w 4970206"/>
              <a:gd name="connsiteY14" fmla="*/ 1731 h 4337756"/>
              <a:gd name="connsiteX15" fmla="*/ 4085303 w 4970206"/>
              <a:gd name="connsiteY15" fmla="*/ 517924 h 4337756"/>
              <a:gd name="connsiteX16" fmla="*/ 4262283 w 4970206"/>
              <a:gd name="connsiteY16" fmla="*/ 1491318 h 4337756"/>
              <a:gd name="connsiteX17" fmla="*/ 4970206 w 4970206"/>
              <a:gd name="connsiteY17" fmla="*/ 2243485 h 4337756"/>
              <a:gd name="connsiteX0" fmla="*/ 0 w 4793307"/>
              <a:gd name="connsiteY0" fmla="*/ 4382001 h 4382001"/>
              <a:gd name="connsiteX1" fmla="*/ 280301 w 4793307"/>
              <a:gd name="connsiteY1" fmla="*/ 2243485 h 4382001"/>
              <a:gd name="connsiteX2" fmla="*/ 531023 w 4793307"/>
              <a:gd name="connsiteY2" fmla="*/ 3202131 h 4382001"/>
              <a:gd name="connsiteX3" fmla="*/ 678507 w 4793307"/>
              <a:gd name="connsiteY3" fmla="*/ 3806814 h 4382001"/>
              <a:gd name="connsiteX4" fmla="*/ 1312688 w 4793307"/>
              <a:gd name="connsiteY4" fmla="*/ 2317227 h 4382001"/>
              <a:gd name="connsiteX5" fmla="*/ 1578159 w 4793307"/>
              <a:gd name="connsiteY5" fmla="*/ 1417576 h 4382001"/>
              <a:gd name="connsiteX6" fmla="*/ 1858378 w 4793307"/>
              <a:gd name="connsiteY6" fmla="*/ 2258234 h 4382001"/>
              <a:gd name="connsiteX7" fmla="*/ 1902623 w 4793307"/>
              <a:gd name="connsiteY7" fmla="*/ 3054647 h 4382001"/>
              <a:gd name="connsiteX8" fmla="*/ 2079604 w 4793307"/>
              <a:gd name="connsiteY8" fmla="*/ 2848169 h 4382001"/>
              <a:gd name="connsiteX9" fmla="*/ 2138597 w 4793307"/>
              <a:gd name="connsiteY9" fmla="*/ 3570840 h 4382001"/>
              <a:gd name="connsiteX10" fmla="*/ 2566301 w 4793307"/>
              <a:gd name="connsiteY10" fmla="*/ 1299589 h 4382001"/>
              <a:gd name="connsiteX11" fmla="*/ 2817023 w 4793307"/>
              <a:gd name="connsiteY11" fmla="*/ 1727292 h 4382001"/>
              <a:gd name="connsiteX12" fmla="*/ 3288971 w 4793307"/>
              <a:gd name="connsiteY12" fmla="*/ 1137356 h 4382001"/>
              <a:gd name="connsiteX13" fmla="*/ 3362713 w 4793307"/>
              <a:gd name="connsiteY13" fmla="*/ 680156 h 4382001"/>
              <a:gd name="connsiteX14" fmla="*/ 3465952 w 4793307"/>
              <a:gd name="connsiteY14" fmla="*/ 1731 h 4382001"/>
              <a:gd name="connsiteX15" fmla="*/ 3908404 w 4793307"/>
              <a:gd name="connsiteY15" fmla="*/ 517924 h 4382001"/>
              <a:gd name="connsiteX16" fmla="*/ 4085384 w 4793307"/>
              <a:gd name="connsiteY16" fmla="*/ 1491318 h 4382001"/>
              <a:gd name="connsiteX17" fmla="*/ 4793307 w 4793307"/>
              <a:gd name="connsiteY17" fmla="*/ 2243485 h 438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93307" h="4382001">
                <a:moveTo>
                  <a:pt x="0" y="4382001"/>
                </a:moveTo>
                <a:cubicBezTo>
                  <a:pt x="169606" y="3429501"/>
                  <a:pt x="191797" y="2440130"/>
                  <a:pt x="280301" y="2243485"/>
                </a:cubicBezTo>
                <a:cubicBezTo>
                  <a:pt x="368805" y="2046840"/>
                  <a:pt x="464655" y="2941576"/>
                  <a:pt x="531023" y="3202131"/>
                </a:cubicBezTo>
                <a:cubicBezTo>
                  <a:pt x="597391" y="3462686"/>
                  <a:pt x="548230" y="3954298"/>
                  <a:pt x="678507" y="3806814"/>
                </a:cubicBezTo>
                <a:cubicBezTo>
                  <a:pt x="808784" y="3659330"/>
                  <a:pt x="1162746" y="2715433"/>
                  <a:pt x="1312688" y="2317227"/>
                </a:cubicBezTo>
                <a:cubicBezTo>
                  <a:pt x="1462630" y="1919021"/>
                  <a:pt x="1487211" y="1427408"/>
                  <a:pt x="1578159" y="1417576"/>
                </a:cubicBezTo>
                <a:cubicBezTo>
                  <a:pt x="1669107" y="1407744"/>
                  <a:pt x="1804301" y="1985389"/>
                  <a:pt x="1858378" y="2258234"/>
                </a:cubicBezTo>
                <a:cubicBezTo>
                  <a:pt x="1912455" y="2531079"/>
                  <a:pt x="1865752" y="2956325"/>
                  <a:pt x="1902623" y="3054647"/>
                </a:cubicBezTo>
                <a:cubicBezTo>
                  <a:pt x="1939494" y="3152969"/>
                  <a:pt x="2040275" y="2762137"/>
                  <a:pt x="2079604" y="2848169"/>
                </a:cubicBezTo>
                <a:cubicBezTo>
                  <a:pt x="2118933" y="2934201"/>
                  <a:pt x="2057481" y="3828937"/>
                  <a:pt x="2138597" y="3570840"/>
                </a:cubicBezTo>
                <a:cubicBezTo>
                  <a:pt x="2219713" y="3312743"/>
                  <a:pt x="2453230" y="1606847"/>
                  <a:pt x="2566301" y="1299589"/>
                </a:cubicBezTo>
                <a:cubicBezTo>
                  <a:pt x="2679372" y="992331"/>
                  <a:pt x="2696578" y="1754331"/>
                  <a:pt x="2817023" y="1727292"/>
                </a:cubicBezTo>
                <a:cubicBezTo>
                  <a:pt x="2937468" y="1700253"/>
                  <a:pt x="3198023" y="1311879"/>
                  <a:pt x="3288971" y="1137356"/>
                </a:cubicBezTo>
                <a:cubicBezTo>
                  <a:pt x="3379919" y="962833"/>
                  <a:pt x="3333216" y="869427"/>
                  <a:pt x="3362713" y="680156"/>
                </a:cubicBezTo>
                <a:cubicBezTo>
                  <a:pt x="3392210" y="490885"/>
                  <a:pt x="3375004" y="28770"/>
                  <a:pt x="3465952" y="1731"/>
                </a:cubicBezTo>
                <a:cubicBezTo>
                  <a:pt x="3556900" y="-25308"/>
                  <a:pt x="3805165" y="269660"/>
                  <a:pt x="3908404" y="517924"/>
                </a:cubicBezTo>
                <a:cubicBezTo>
                  <a:pt x="4011643" y="766188"/>
                  <a:pt x="3937900" y="1203724"/>
                  <a:pt x="4085384" y="1491318"/>
                </a:cubicBezTo>
                <a:cubicBezTo>
                  <a:pt x="4232868" y="1778911"/>
                  <a:pt x="4513087" y="2011198"/>
                  <a:pt x="4793307" y="2243485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FFB3858-221A-92F3-E81D-C2D312CB6A51}"/>
              </a:ext>
            </a:extLst>
          </p:cNvPr>
          <p:cNvSpPr txBox="1"/>
          <p:nvPr/>
        </p:nvSpPr>
        <p:spPr>
          <a:xfrm>
            <a:off x="6755170" y="2420197"/>
            <a:ext cx="2964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This function fits the </a:t>
            </a:r>
            <a:r>
              <a:rPr lang="en-US" sz="2400" b="1" dirty="0">
                <a:solidFill>
                  <a:schemeClr val="accent2"/>
                </a:solidFill>
              </a:rPr>
              <a:t>training</a:t>
            </a:r>
            <a:r>
              <a:rPr lang="en-US" sz="2400" dirty="0">
                <a:solidFill>
                  <a:schemeClr val="accent2"/>
                </a:solidFill>
              </a:rPr>
              <a:t> data even better...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9BAEE7-8332-7F3A-E10A-B7FB869E8CA2}"/>
              </a:ext>
            </a:extLst>
          </p:cNvPr>
          <p:cNvSpPr txBox="1"/>
          <p:nvPr/>
        </p:nvSpPr>
        <p:spPr>
          <a:xfrm>
            <a:off x="11076709" y="5992940"/>
            <a:ext cx="153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input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495956E-D0EF-B01A-B69D-0B4CF0BD4259}"/>
              </a:ext>
            </a:extLst>
          </p:cNvPr>
          <p:cNvSpPr txBox="1"/>
          <p:nvPr/>
        </p:nvSpPr>
        <p:spPr>
          <a:xfrm>
            <a:off x="6120570" y="3051766"/>
            <a:ext cx="153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D7BC59E-601D-DC7F-62C5-ABC11003ED28}"/>
              </a:ext>
            </a:extLst>
          </p:cNvPr>
          <p:cNvSpPr txBox="1"/>
          <p:nvPr/>
        </p:nvSpPr>
        <p:spPr>
          <a:xfrm>
            <a:off x="11076709" y="3988535"/>
            <a:ext cx="153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Model prediction</a:t>
            </a:r>
          </a:p>
        </p:txBody>
      </p:sp>
    </p:spTree>
    <p:extLst>
      <p:ext uri="{BB962C8B-B14F-4D97-AF65-F5344CB8AC3E}">
        <p14:creationId xmlns:p14="http://schemas.microsoft.com/office/powerpoint/2010/main" val="183191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881C-F219-8ADB-9976-0C773C28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33EF-9FCA-4589-6FFE-33108046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1113"/>
          </a:xfrm>
        </p:spPr>
        <p:txBody>
          <a:bodyPr/>
          <a:lstStyle/>
          <a:p>
            <a:r>
              <a:rPr lang="en-US" dirty="0"/>
              <a:t>Structure that we impose on the world.</a:t>
            </a:r>
          </a:p>
          <a:p>
            <a:r>
              <a:rPr lang="en-US" dirty="0"/>
              <a:t>All models are wrong, but some are useful.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349E20-EEAF-2DB0-E4F3-70E5EB5834CE}"/>
              </a:ext>
            </a:extLst>
          </p:cNvPr>
          <p:cNvGrpSpPr/>
          <p:nvPr/>
        </p:nvGrpSpPr>
        <p:grpSpPr>
          <a:xfrm>
            <a:off x="-111380" y="4097470"/>
            <a:ext cx="12458464" cy="2909065"/>
            <a:chOff x="-111380" y="4097470"/>
            <a:chExt cx="12458464" cy="29090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164EA4-D390-1026-C060-A9593E070D7E}"/>
                </a:ext>
              </a:extLst>
            </p:cNvPr>
            <p:cNvGrpSpPr/>
            <p:nvPr/>
          </p:nvGrpSpPr>
          <p:grpSpPr>
            <a:xfrm>
              <a:off x="9858369" y="4465706"/>
              <a:ext cx="2488715" cy="2540829"/>
              <a:chOff x="9858369" y="4465706"/>
              <a:chExt cx="2488715" cy="2540829"/>
            </a:xfrm>
          </p:grpSpPr>
          <p:pic>
            <p:nvPicPr>
              <p:cNvPr id="5" name="Picture 4" descr="Jigsaw Puzzle Pieces Stock Photo - Download Image Now - Jigsaw Piece, Heap,  Stack - iStock">
                <a:extLst>
                  <a:ext uri="{FF2B5EF4-FFF2-40B4-BE49-F238E27FC236}">
                    <a16:creationId xmlns:a16="http://schemas.microsoft.com/office/drawing/2014/main" id="{D1E31D68-7F1A-D39D-A658-F758D1AFC4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09987">
                <a:off x="9858369" y="5347392"/>
                <a:ext cx="2488715" cy="1659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E10C9-9934-F89F-79A5-C2BD9BFBF858}"/>
                  </a:ext>
                </a:extLst>
              </p:cNvPr>
              <p:cNvSpPr txBox="1"/>
              <p:nvPr/>
            </p:nvSpPr>
            <p:spPr>
              <a:xfrm>
                <a:off x="10421873" y="4465706"/>
                <a:ext cx="17595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/>
                    </a:solidFill>
                  </a:rPr>
                  <a:t>“Chaos!  We can’t do anything!”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6ACC0E-435E-91B7-7105-9890D66167DA}"/>
                </a:ext>
              </a:extLst>
            </p:cNvPr>
            <p:cNvGrpSpPr/>
            <p:nvPr/>
          </p:nvGrpSpPr>
          <p:grpSpPr>
            <a:xfrm>
              <a:off x="1631155" y="5457391"/>
              <a:ext cx="8379622" cy="842962"/>
              <a:chOff x="607218" y="5468938"/>
              <a:chExt cx="10977563" cy="842962"/>
            </a:xfrm>
          </p:grpSpPr>
          <p:sp>
            <p:nvSpPr>
              <p:cNvPr id="8" name="Left-Right Arrow 7">
                <a:extLst>
                  <a:ext uri="{FF2B5EF4-FFF2-40B4-BE49-F238E27FC236}">
                    <a16:creationId xmlns:a16="http://schemas.microsoft.com/office/drawing/2014/main" id="{8BAAD9C1-9C5C-D3C1-40A6-3D5672776AB9}"/>
                  </a:ext>
                </a:extLst>
              </p:cNvPr>
              <p:cNvSpPr/>
              <p:nvPr/>
            </p:nvSpPr>
            <p:spPr>
              <a:xfrm>
                <a:off x="607218" y="5468938"/>
                <a:ext cx="10977563" cy="84296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3F5A6-4819-CFB5-B9DB-021683811754}"/>
                  </a:ext>
                </a:extLst>
              </p:cNvPr>
              <p:cNvSpPr txBox="1"/>
              <p:nvPr/>
            </p:nvSpPr>
            <p:spPr>
              <a:xfrm>
                <a:off x="1157287" y="5705753"/>
                <a:ext cx="2257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Simple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29F4D-5C1D-3F50-042D-B349A26A0668}"/>
                  </a:ext>
                </a:extLst>
              </p:cNvPr>
              <p:cNvSpPr txBox="1"/>
              <p:nvPr/>
            </p:nvSpPr>
            <p:spPr>
              <a:xfrm>
                <a:off x="8777290" y="5690434"/>
                <a:ext cx="2257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Complex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0E0D47-6CF7-DECF-F792-9563DAF30196}"/>
                </a:ext>
              </a:extLst>
            </p:cNvPr>
            <p:cNvSpPr txBox="1"/>
            <p:nvPr/>
          </p:nvSpPr>
          <p:spPr>
            <a:xfrm>
              <a:off x="2219082" y="4512969"/>
              <a:ext cx="1532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Linear models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053880-2B2A-5E61-0B4C-ED4888AF6219}"/>
                </a:ext>
              </a:extLst>
            </p:cNvPr>
            <p:cNvSpPr txBox="1"/>
            <p:nvPr/>
          </p:nvSpPr>
          <p:spPr>
            <a:xfrm>
              <a:off x="8168450" y="4205806"/>
              <a:ext cx="2047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Neural networks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69ED2-665D-961A-A699-3F2C77ECB21A}"/>
                </a:ext>
              </a:extLst>
            </p:cNvPr>
            <p:cNvSpPr txBox="1"/>
            <p:nvPr/>
          </p:nvSpPr>
          <p:spPr>
            <a:xfrm>
              <a:off x="3576396" y="4097470"/>
              <a:ext cx="17595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Low-degree models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15B813-E03C-D7D7-5C45-474B027CBE3A}"/>
                </a:ext>
              </a:extLst>
            </p:cNvPr>
            <p:cNvSpPr txBox="1"/>
            <p:nvPr/>
          </p:nvSpPr>
          <p:spPr>
            <a:xfrm>
              <a:off x="5321882" y="4612421"/>
              <a:ext cx="2047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Sparse/Low-rank models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6AC89A-1AA5-CE58-E60E-03BE1EF76691}"/>
                </a:ext>
              </a:extLst>
            </p:cNvPr>
            <p:cNvGrpSpPr/>
            <p:nvPr/>
          </p:nvGrpSpPr>
          <p:grpSpPr>
            <a:xfrm>
              <a:off x="-111380" y="4569107"/>
              <a:ext cx="2002969" cy="1892058"/>
              <a:chOff x="-111380" y="4569107"/>
              <a:chExt cx="2002969" cy="1892058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FE7CE0C-68D6-E445-2D09-8FC112209B1C}"/>
                  </a:ext>
                </a:extLst>
              </p:cNvPr>
              <p:cNvSpPr/>
              <p:nvPr/>
            </p:nvSpPr>
            <p:spPr>
              <a:xfrm>
                <a:off x="190713" y="5470296"/>
                <a:ext cx="1423102" cy="990869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glow rad="225871">
                  <a:schemeClr val="bg2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urier" pitchFamily="2" charset="0"/>
                  </a:rPr>
                  <a:t>Universe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4A815F-3952-06EA-7369-CD8EE90B6123}"/>
                  </a:ext>
                </a:extLst>
              </p:cNvPr>
              <p:cNvSpPr txBox="1"/>
              <p:nvPr/>
            </p:nvSpPr>
            <p:spPr>
              <a:xfrm>
                <a:off x="-111380" y="4569107"/>
                <a:ext cx="20029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/>
                    </a:solidFill>
                  </a:rPr>
                  <a:t>“The universe is a uniform void.”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4B7D5E-9638-D2F4-C303-9D11FEE0D0EF}"/>
                </a:ext>
              </a:extLst>
            </p:cNvPr>
            <p:cNvSpPr txBox="1"/>
            <p:nvPr/>
          </p:nvSpPr>
          <p:spPr>
            <a:xfrm>
              <a:off x="7575305" y="4320890"/>
              <a:ext cx="10027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accent2"/>
                  </a:solidFill>
                </a:rPr>
                <a:t>...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CE2993-4E1D-535C-DA53-1525B302E350}"/>
              </a:ext>
            </a:extLst>
          </p:cNvPr>
          <p:cNvGrpSpPr/>
          <p:nvPr/>
        </p:nvGrpSpPr>
        <p:grpSpPr>
          <a:xfrm>
            <a:off x="3630148" y="3052065"/>
            <a:ext cx="7671506" cy="792934"/>
            <a:chOff x="3630148" y="3052065"/>
            <a:chExt cx="7671506" cy="792934"/>
          </a:xfrm>
        </p:grpSpPr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A0490703-A54C-B813-98B4-B414E60BAEA7}"/>
                </a:ext>
              </a:extLst>
            </p:cNvPr>
            <p:cNvSpPr/>
            <p:nvPr/>
          </p:nvSpPr>
          <p:spPr>
            <a:xfrm rot="14182786">
              <a:off x="3756324" y="3331372"/>
              <a:ext cx="387451" cy="639803"/>
            </a:xfrm>
            <a:prstGeom prst="up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6D0DB4-8445-EBE9-150C-7CE7476B93BE}"/>
                </a:ext>
              </a:extLst>
            </p:cNvPr>
            <p:cNvSpPr txBox="1"/>
            <p:nvPr/>
          </p:nvSpPr>
          <p:spPr>
            <a:xfrm>
              <a:off x="4140087" y="3052065"/>
              <a:ext cx="7161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Class 6!  PCA/SVD = “fitting a “low-rank” model”</a:t>
              </a:r>
            </a:p>
          </p:txBody>
        </p:sp>
      </p:grpSp>
      <p:sp>
        <p:nvSpPr>
          <p:cNvPr id="20" name="Up Arrow 19">
            <a:extLst>
              <a:ext uri="{FF2B5EF4-FFF2-40B4-BE49-F238E27FC236}">
                <a16:creationId xmlns:a16="http://schemas.microsoft.com/office/drawing/2014/main" id="{FB052B4B-7CD4-B700-8F62-E8D85C5AE0E0}"/>
              </a:ext>
            </a:extLst>
          </p:cNvPr>
          <p:cNvSpPr/>
          <p:nvPr/>
        </p:nvSpPr>
        <p:spPr>
          <a:xfrm rot="12012547">
            <a:off x="4580785" y="3559562"/>
            <a:ext cx="387451" cy="639803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B4AD934F-5D0D-28FF-71E8-C9D07A51D3E5}"/>
              </a:ext>
            </a:extLst>
          </p:cNvPr>
          <p:cNvSpPr/>
          <p:nvPr/>
        </p:nvSpPr>
        <p:spPr>
          <a:xfrm rot="9117476">
            <a:off x="5545224" y="3550381"/>
            <a:ext cx="387451" cy="1039721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494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6EF9-F47F-DA14-D3D7-C66D9B45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Overparameterized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B2F1E-A50E-4F2E-7AA3-F3C81A98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268" y="1788835"/>
            <a:ext cx="10515600" cy="4351338"/>
          </a:xfrm>
        </p:spPr>
        <p:txBody>
          <a:bodyPr/>
          <a:lstStyle/>
          <a:p>
            <a:r>
              <a:rPr lang="en-US" dirty="0"/>
              <a:t>An NN can capture LOTS of different functions that “fit” the data.</a:t>
            </a:r>
          </a:p>
          <a:p>
            <a:r>
              <a:rPr lang="en-US" dirty="0"/>
              <a:t>Which is the “right” one?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1C637A-536A-220E-CFBC-567E74D2DC18}"/>
              </a:ext>
            </a:extLst>
          </p:cNvPr>
          <p:cNvGrpSpPr/>
          <p:nvPr/>
        </p:nvGrpSpPr>
        <p:grpSpPr>
          <a:xfrm>
            <a:off x="1183007" y="3245855"/>
            <a:ext cx="3447968" cy="2373286"/>
            <a:chOff x="3660754" y="2188492"/>
            <a:chExt cx="5645928" cy="391347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C05794-13DC-5F76-1A07-A153E0F36B68}"/>
                </a:ext>
              </a:extLst>
            </p:cNvPr>
            <p:cNvSpPr/>
            <p:nvPr/>
          </p:nvSpPr>
          <p:spPr>
            <a:xfrm>
              <a:off x="3935362" y="2793140"/>
              <a:ext cx="298452" cy="28737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0A1FB7-E6CA-5B9C-4217-B47B85069F41}"/>
                </a:ext>
              </a:extLst>
            </p:cNvPr>
            <p:cNvGrpSpPr/>
            <p:nvPr/>
          </p:nvGrpSpPr>
          <p:grpSpPr>
            <a:xfrm>
              <a:off x="5377096" y="2997977"/>
              <a:ext cx="397847" cy="2447573"/>
              <a:chOff x="2792566" y="2415396"/>
              <a:chExt cx="485472" cy="26481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ounded Rectangle 70">
                    <a:extLst>
                      <a:ext uri="{FF2B5EF4-FFF2-40B4-BE49-F238E27FC236}">
                        <a16:creationId xmlns:a16="http://schemas.microsoft.com/office/drawing/2014/main" id="{ED566906-A411-3C20-18E7-28E159663F3D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1" name="Rounded Rectangle 70">
                    <a:extLst>
                      <a:ext uri="{FF2B5EF4-FFF2-40B4-BE49-F238E27FC236}">
                        <a16:creationId xmlns:a16="http://schemas.microsoft.com/office/drawing/2014/main" id="{ED566906-A411-3C20-18E7-28E159663F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 l="-28571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Rounded Rectangle 71">
                    <a:extLst>
                      <a:ext uri="{FF2B5EF4-FFF2-40B4-BE49-F238E27FC236}">
                        <a16:creationId xmlns:a16="http://schemas.microsoft.com/office/drawing/2014/main" id="{F2ED18ED-9A1C-0FB5-862D-54A696865497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2" name="Rounded Rectangle 71">
                    <a:extLst>
                      <a:ext uri="{FF2B5EF4-FFF2-40B4-BE49-F238E27FC236}">
                        <a16:creationId xmlns:a16="http://schemas.microsoft.com/office/drawing/2014/main" id="{F2ED18ED-9A1C-0FB5-862D-54A6968654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l="-28571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ounded Rectangle 72">
                    <a:extLst>
                      <a:ext uri="{FF2B5EF4-FFF2-40B4-BE49-F238E27FC236}">
                        <a16:creationId xmlns:a16="http://schemas.microsoft.com/office/drawing/2014/main" id="{EA28A746-4169-16ED-7B48-9603C966267C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3" name="Rounded Rectangle 72">
                    <a:extLst>
                      <a:ext uri="{FF2B5EF4-FFF2-40B4-BE49-F238E27FC236}">
                        <a16:creationId xmlns:a16="http://schemas.microsoft.com/office/drawing/2014/main" id="{EA28A746-4169-16ED-7B48-9603C96626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l="-28571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Rounded Rectangle 73">
                    <a:extLst>
                      <a:ext uri="{FF2B5EF4-FFF2-40B4-BE49-F238E27FC236}">
                        <a16:creationId xmlns:a16="http://schemas.microsoft.com/office/drawing/2014/main" id="{50B65BD9-C1D6-05C6-AE50-090A1490D89D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74" name="Rounded Rectangle 73">
                    <a:extLst>
                      <a:ext uri="{FF2B5EF4-FFF2-40B4-BE49-F238E27FC236}">
                        <a16:creationId xmlns:a16="http://schemas.microsoft.com/office/drawing/2014/main" id="{50B65BD9-C1D6-05C6-AE50-090A1490D8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l="-28571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72CDFA-C232-19C7-1674-CA37C0160567}"/>
                </a:ext>
              </a:extLst>
            </p:cNvPr>
            <p:cNvGrpSpPr/>
            <p:nvPr/>
          </p:nvGrpSpPr>
          <p:grpSpPr>
            <a:xfrm>
              <a:off x="6858360" y="2188492"/>
              <a:ext cx="397847" cy="3769856"/>
              <a:chOff x="4600075" y="1539563"/>
              <a:chExt cx="485472" cy="4078848"/>
            </a:xfrm>
            <a:solidFill>
              <a:srgbClr val="7030A0"/>
            </a:solidFill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B51C3197-7F47-6E9D-9CF6-2E1A8B2CD4CB}"/>
                  </a:ext>
                </a:extLst>
              </p:cNvPr>
              <p:cNvGrpSpPr/>
              <p:nvPr/>
            </p:nvGrpSpPr>
            <p:grpSpPr>
              <a:xfrm>
                <a:off x="4600075" y="1539563"/>
                <a:ext cx="485472" cy="2648186"/>
                <a:chOff x="2792566" y="2415396"/>
                <a:chExt cx="485472" cy="2648186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Rounded Rectangle 66">
                      <a:extLst>
                        <a:ext uri="{FF2B5EF4-FFF2-40B4-BE49-F238E27FC236}">
                          <a16:creationId xmlns:a16="http://schemas.microsoft.com/office/drawing/2014/main" id="{D1D245EB-D2AA-F011-8665-D480B0622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67" name="Rounded Rectangle 66">
                      <a:extLst>
                        <a:ext uri="{FF2B5EF4-FFF2-40B4-BE49-F238E27FC236}">
                          <a16:creationId xmlns:a16="http://schemas.microsoft.com/office/drawing/2014/main" id="{D1D245EB-D2AA-F011-8665-D480B062224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 l="-28571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Rounded Rectangle 67">
                      <a:extLst>
                        <a:ext uri="{FF2B5EF4-FFF2-40B4-BE49-F238E27FC236}">
                          <a16:creationId xmlns:a16="http://schemas.microsoft.com/office/drawing/2014/main" id="{328E4EB0-5420-E461-1416-092769E08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68" name="Rounded Rectangle 67">
                      <a:extLst>
                        <a:ext uri="{FF2B5EF4-FFF2-40B4-BE49-F238E27FC236}">
                          <a16:creationId xmlns:a16="http://schemas.microsoft.com/office/drawing/2014/main" id="{328E4EB0-5420-E461-1416-092769E081E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l="-28571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DE6A7C3D-9FA6-F8BB-0517-494D46C2C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DE6A7C3D-9FA6-F8BB-0517-494D46C2C3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 l="-28571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ounded Rectangle 69">
                      <a:extLst>
                        <a:ext uri="{FF2B5EF4-FFF2-40B4-BE49-F238E27FC236}">
                          <a16:creationId xmlns:a16="http://schemas.microsoft.com/office/drawing/2014/main" id="{FAC86731-110D-48A9-9CE9-01E4C77E1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 xmlns="">
                <p:sp>
                  <p:nvSpPr>
                    <p:cNvPr id="70" name="Rounded Rectangle 69">
                      <a:extLst>
                        <a:ext uri="{FF2B5EF4-FFF2-40B4-BE49-F238E27FC236}">
                          <a16:creationId xmlns:a16="http://schemas.microsoft.com/office/drawing/2014/main" id="{FAC86731-110D-48A9-9CE9-01E4C77E192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 l="-28571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ounded Rectangle 64">
                    <a:extLst>
                      <a:ext uri="{FF2B5EF4-FFF2-40B4-BE49-F238E27FC236}">
                        <a16:creationId xmlns:a16="http://schemas.microsoft.com/office/drawing/2014/main" id="{FC06A907-6540-6BE6-0763-2290A080D62A}"/>
                      </a:ext>
                    </a:extLst>
                  </p:cNvPr>
                  <p:cNvSpPr/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65" name="Rounded Rectangle 64">
                    <a:extLst>
                      <a:ext uri="{FF2B5EF4-FFF2-40B4-BE49-F238E27FC236}">
                        <a16:creationId xmlns:a16="http://schemas.microsoft.com/office/drawing/2014/main" id="{FC06A907-6540-6BE6-0763-2290A080D6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 l="-28571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ounded Rectangle 65">
                    <a:extLst>
                      <a:ext uri="{FF2B5EF4-FFF2-40B4-BE49-F238E27FC236}">
                        <a16:creationId xmlns:a16="http://schemas.microsoft.com/office/drawing/2014/main" id="{6719BF7E-DFB4-C034-5584-A6CC4558DD4B}"/>
                      </a:ext>
                    </a:extLst>
                  </p:cNvPr>
                  <p:cNvSpPr/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1000" b="0" dirty="0"/>
                  </a:p>
                </p:txBody>
              </p:sp>
            </mc:Choice>
            <mc:Fallback xmlns="">
              <p:sp>
                <p:nvSpPr>
                  <p:cNvPr id="66" name="Rounded Rectangle 65">
                    <a:extLst>
                      <a:ext uri="{FF2B5EF4-FFF2-40B4-BE49-F238E27FC236}">
                        <a16:creationId xmlns:a16="http://schemas.microsoft.com/office/drawing/2014/main" id="{6719BF7E-DFB4-C034-5584-A6CC4558DD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l="-28571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2B7EDDF-CE3C-5A1E-C571-928CBC5C40E5}"/>
                </a:ext>
              </a:extLst>
            </p:cNvPr>
            <p:cNvGrpSpPr/>
            <p:nvPr/>
          </p:nvGrpSpPr>
          <p:grpSpPr>
            <a:xfrm>
              <a:off x="4233810" y="3083663"/>
              <a:ext cx="1148261" cy="2349316"/>
              <a:chOff x="1397475" y="2508106"/>
              <a:chExt cx="1401163" cy="2541875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6A83706-F386-AC0F-9E70-6D6957A160BB}"/>
                  </a:ext>
                </a:extLst>
              </p:cNvPr>
              <p:cNvCxnSpPr>
                <a:endCxn id="71" idx="1"/>
              </p:cNvCxnSpPr>
              <p:nvPr/>
            </p:nvCxnSpPr>
            <p:spPr>
              <a:xfrm>
                <a:off x="1397479" y="2508106"/>
                <a:ext cx="1395088" cy="1511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A1F6EF7-CA00-655C-23A1-896AF1D87BF8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 flipV="1">
                <a:off x="1397479" y="2659231"/>
                <a:ext cx="1395088" cy="452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BE9AD66-6265-925D-B903-2CA2CD5279D8}"/>
                  </a:ext>
                </a:extLst>
              </p:cNvPr>
              <p:cNvCxnSpPr>
                <a:cxnSpLocks/>
                <a:stCxn id="5" idx="3"/>
                <a:endCxn id="71" idx="1"/>
              </p:cNvCxnSpPr>
              <p:nvPr/>
            </p:nvCxnSpPr>
            <p:spPr>
              <a:xfrm flipV="1">
                <a:off x="1397479" y="2659231"/>
                <a:ext cx="1395088" cy="108918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9AEE124-140A-72E2-A973-70FC91E721B2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 flipV="1">
                <a:off x="1397479" y="2659231"/>
                <a:ext cx="1395088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640FA2A-8AD2-2C8A-BE25-E2680026FDAE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 flipV="1">
                <a:off x="1397479" y="2659231"/>
                <a:ext cx="1395088" cy="232469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5BEABE8-0EFD-0F6A-EF3D-9425853C787B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 flipV="1">
                <a:off x="1397479" y="4819747"/>
                <a:ext cx="1395087" cy="164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59CF381-22F7-BB76-B62C-C69C359BC100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>
                <a:off x="1397478" y="4374005"/>
                <a:ext cx="1395088" cy="44574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ED54359-1D09-E53D-B20B-9F8DD9400A1F}"/>
                  </a:ext>
                </a:extLst>
              </p:cNvPr>
              <p:cNvCxnSpPr>
                <a:cxnSpLocks/>
                <a:stCxn id="5" idx="3"/>
                <a:endCxn id="74" idx="1"/>
              </p:cNvCxnSpPr>
              <p:nvPr/>
            </p:nvCxnSpPr>
            <p:spPr>
              <a:xfrm>
                <a:off x="1397479" y="3748418"/>
                <a:ext cx="1395087" cy="10713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4DAC2D7-69A2-BDF8-5296-8116A400EF16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>
                <a:off x="1397477" y="3133300"/>
                <a:ext cx="1395089" cy="16864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456DE38-6796-C5E7-D7B7-5400D62C4949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>
                <a:off x="1397476" y="2538587"/>
                <a:ext cx="1395090" cy="228116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F3FF735-9D9D-0443-D0DF-153DDFE892EF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1397479" y="3748418"/>
                <a:ext cx="1395086" cy="366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55B77E4-099E-96D3-752C-03641A7CE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2516844"/>
                <a:ext cx="1395090" cy="15976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60825AA-6C6C-F5BF-0724-E7EAAD1069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93552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F37DA8B-B3C0-5720-D41B-27EDAD14C5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22197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DD16D7-318D-1D05-0F7A-7CA5818AF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3104973"/>
                <a:ext cx="1395090" cy="1009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E1B9D5E-C669-648D-3CAE-D0488715D017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1397479" y="3372422"/>
                <a:ext cx="1401159" cy="37599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014F97B-623E-C6E2-92EB-B5DA1928B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64908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5A35730-8F97-7244-5206-41394F1CCE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03361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C2B815C-0522-5A76-E0BA-A0EF7A748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2537941"/>
                <a:ext cx="1367669" cy="83448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E9C8C34-E106-5223-F766-50839FC8F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3067244"/>
                <a:ext cx="1367669" cy="30517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AC69D0-9567-2206-129E-DE69741A3115}"/>
                </a:ext>
              </a:extLst>
            </p:cNvPr>
            <p:cNvGrpSpPr/>
            <p:nvPr/>
          </p:nvGrpSpPr>
          <p:grpSpPr>
            <a:xfrm>
              <a:off x="5749922" y="2382623"/>
              <a:ext cx="1108439" cy="3350361"/>
              <a:chOff x="3247506" y="1749606"/>
              <a:chExt cx="1352570" cy="362497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9606C6B-6F3D-91C3-931D-9C816AB0E691}"/>
                  </a:ext>
                </a:extLst>
              </p:cNvPr>
              <p:cNvCxnSpPr>
                <a:cxnSpLocks/>
                <a:stCxn id="71" idx="3"/>
              </p:cNvCxnSpPr>
              <p:nvPr/>
            </p:nvCxnSpPr>
            <p:spPr>
              <a:xfrm flipV="1">
                <a:off x="3278038" y="1749606"/>
                <a:ext cx="1322037" cy="90962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36E906-BA06-A13A-2D60-5B701D13F56D}"/>
                  </a:ext>
                </a:extLst>
              </p:cNvPr>
              <p:cNvCxnSpPr>
                <a:cxnSpLocks/>
                <a:stCxn id="72" idx="3"/>
              </p:cNvCxnSpPr>
              <p:nvPr/>
            </p:nvCxnSpPr>
            <p:spPr>
              <a:xfrm flipV="1">
                <a:off x="3278038" y="1749606"/>
                <a:ext cx="1322037" cy="16343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3A4A575-9C81-4777-365B-2A3CE01AAFA8}"/>
                  </a:ext>
                </a:extLst>
              </p:cNvPr>
              <p:cNvCxnSpPr>
                <a:cxnSpLocks/>
                <a:stCxn id="73" idx="3"/>
                <a:endCxn id="67" idx="1"/>
              </p:cNvCxnSpPr>
              <p:nvPr/>
            </p:nvCxnSpPr>
            <p:spPr>
              <a:xfrm flipV="1">
                <a:off x="3278038" y="1783398"/>
                <a:ext cx="1322038" cy="23184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8F5E284-E1FD-E29C-A743-BD8935B907ED}"/>
                  </a:ext>
                </a:extLst>
              </p:cNvPr>
              <p:cNvCxnSpPr>
                <a:cxnSpLocks/>
                <a:stCxn id="74" idx="3"/>
                <a:endCxn id="67" idx="1"/>
              </p:cNvCxnSpPr>
              <p:nvPr/>
            </p:nvCxnSpPr>
            <p:spPr>
              <a:xfrm flipV="1">
                <a:off x="3278037" y="1783398"/>
                <a:ext cx="1322039" cy="303634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3A493A0-C364-9AF9-7AC5-3B0292BE3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2703536"/>
                <a:ext cx="1288411" cy="188835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4C793FC-1E33-7AE9-899B-A4188C516E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3428244"/>
                <a:ext cx="1288411" cy="1163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5C80A1A-147A-075E-1D45-20BEA63A0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4146148"/>
                <a:ext cx="1288411" cy="44574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18DE2CF-E39E-2B47-9BFD-59186A5780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0279" y="4591891"/>
                <a:ext cx="1288412" cy="27216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295F49B-5FAF-8787-065C-2A6F55BBF207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3258394" y="2693023"/>
                <a:ext cx="1341681" cy="268155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68A2253-A0C0-FB63-2840-4555311B8DFD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3258394" y="3417731"/>
                <a:ext cx="1341681" cy="1956845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A71DE13-7E42-FE9F-5369-1C978AF19B20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3258394" y="4135635"/>
                <a:ext cx="1341681" cy="123894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4658185-140D-6D22-5EC0-0A6ECC420BE7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>
                <a:off x="3258393" y="4853539"/>
                <a:ext cx="1341682" cy="5210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E85215B-38FA-D016-DCC5-AD0DA3F26ECE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>
                <a:off x="3247509" y="2671252"/>
                <a:ext cx="1352566" cy="127266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0329228-F12E-23C2-04DE-9B5A5BEE61F2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>
                <a:off x="3247509" y="3395960"/>
                <a:ext cx="1352566" cy="5479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7D8804C-5AA8-DFB1-3E6B-F12D5A210EB5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 flipV="1">
                <a:off x="3247509" y="3943914"/>
                <a:ext cx="1352566" cy="16995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4B8800B-29DE-FDF5-E8C8-9BBB69567B0D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 flipV="1">
                <a:off x="3247508" y="3943914"/>
                <a:ext cx="1352567" cy="887854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B88E2D2-E370-1696-BD0C-7B2DCABAA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7507" y="2716459"/>
                <a:ext cx="1352569" cy="48777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257ED82-D718-377C-6EAC-86B9FD29A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23692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0FF90D2-1806-CC80-EA45-AE295EDA26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95483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0BA16F-236A-C340-CA81-455989E0E0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6" y="3204238"/>
                <a:ext cx="1352570" cy="167273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FF7FF2A-82A3-778E-EF11-D203B002C87B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3280164" y="2508106"/>
                <a:ext cx="1319912" cy="16481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B05D124-9978-E6C2-5D0C-7BEA123CE6CF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3280164" y="2508106"/>
                <a:ext cx="1319912" cy="889518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3295926-AD74-7733-C716-0749AB95D03E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3280164" y="2508106"/>
                <a:ext cx="1319912" cy="1607422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3D10414-0954-AC61-6883-06EE7BC2E25F}"/>
                  </a:ext>
                </a:extLst>
              </p:cNvPr>
              <p:cNvCxnSpPr>
                <a:cxnSpLocks/>
                <a:endCxn id="68" idx="1"/>
              </p:cNvCxnSpPr>
              <p:nvPr/>
            </p:nvCxnSpPr>
            <p:spPr>
              <a:xfrm flipV="1">
                <a:off x="3280163" y="2508106"/>
                <a:ext cx="1319913" cy="232532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09E7ECD-BE81-E562-D891-EF83F7E0DB2D}"/>
                </a:ext>
              </a:extLst>
            </p:cNvPr>
            <p:cNvSpPr/>
            <p:nvPr/>
          </p:nvSpPr>
          <p:spPr>
            <a:xfrm>
              <a:off x="8459270" y="3868700"/>
              <a:ext cx="537246" cy="4383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F17CA8F-2A42-670C-40B2-ABD3910686CE}"/>
                </a:ext>
              </a:extLst>
            </p:cNvPr>
            <p:cNvGrpSpPr/>
            <p:nvPr/>
          </p:nvGrpSpPr>
          <p:grpSpPr>
            <a:xfrm>
              <a:off x="7204995" y="2352419"/>
              <a:ext cx="1254275" cy="3410061"/>
              <a:chOff x="4063589" y="2278678"/>
              <a:chExt cx="1594247" cy="359117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E5D9A59-84CA-C1AE-BCDD-83096A7EA554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4063590" y="2278678"/>
                <a:ext cx="1594246" cy="1827647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8940B51-1D51-A1FC-497D-FE8F8A5E4B05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4063590" y="3003386"/>
                <a:ext cx="1594246" cy="110294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E49921E-74CF-6EDD-1C1B-90A3CAD717AB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4063590" y="3721289"/>
                <a:ext cx="1594246" cy="385036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EB58BD3-7337-E3CC-D062-605B1C9B7B63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4063589" y="4106325"/>
                <a:ext cx="1594247" cy="332869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47D0C64-B851-EC63-0112-030559C904D4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4063589" y="4106325"/>
                <a:ext cx="1594247" cy="1038823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4D43AA2-9573-9409-BB42-1EB59FE46A30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4063589" y="4106325"/>
                <a:ext cx="1594247" cy="1763531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5B0AA34-1C52-6F9E-0768-AF3F2C068776}"/>
                    </a:ext>
                  </a:extLst>
                </p:cNvPr>
                <p:cNvSpPr txBox="1"/>
                <p:nvPr/>
              </p:nvSpPr>
              <p:spPr>
                <a:xfrm>
                  <a:off x="3660754" y="5706926"/>
                  <a:ext cx="847668" cy="3950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Inpu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5B0AA34-1C52-6F9E-0768-AF3F2C068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0754" y="5706926"/>
                  <a:ext cx="847668" cy="395045"/>
                </a:xfrm>
                <a:prstGeom prst="rect">
                  <a:avLst/>
                </a:prstGeom>
                <a:blipFill>
                  <a:blip r:embed="rId12"/>
                  <a:stretch>
                    <a:fillRect l="-2439" r="-48780" b="-7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F9A511-A8F9-95E2-8070-D22F7ABBDC0A}"/>
                    </a:ext>
                  </a:extLst>
                </p:cNvPr>
                <p:cNvSpPr txBox="1"/>
                <p:nvPr/>
              </p:nvSpPr>
              <p:spPr>
                <a:xfrm>
                  <a:off x="8305126" y="4353005"/>
                  <a:ext cx="1001556" cy="3950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Outpu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4F9A511-A8F9-95E2-8070-D22F7ABBD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126" y="4353005"/>
                  <a:ext cx="1001556" cy="395045"/>
                </a:xfrm>
                <a:prstGeom prst="rect">
                  <a:avLst/>
                </a:prstGeom>
                <a:blipFill>
                  <a:blip r:embed="rId13"/>
                  <a:stretch>
                    <a:fillRect l="-2041" r="-48980" b="-7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3C47402-23C2-2BFF-D946-A8BA916D788C}"/>
              </a:ext>
            </a:extLst>
          </p:cNvPr>
          <p:cNvCxnSpPr/>
          <p:nvPr/>
        </p:nvCxnSpPr>
        <p:spPr>
          <a:xfrm>
            <a:off x="6990736" y="3088109"/>
            <a:ext cx="0" cy="31113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F03F984-7DF0-FA1D-D208-F7B72CA018D0}"/>
              </a:ext>
            </a:extLst>
          </p:cNvPr>
          <p:cNvSpPr txBox="1"/>
          <p:nvPr/>
        </p:nvSpPr>
        <p:spPr>
          <a:xfrm>
            <a:off x="1183007" y="5889704"/>
            <a:ext cx="3447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So many parameters!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So expressive!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E4896A8-7EEB-1306-20CE-9BC89AA0B70D}"/>
              </a:ext>
            </a:extLst>
          </p:cNvPr>
          <p:cNvCxnSpPr>
            <a:cxnSpLocks/>
          </p:cNvCxnSpPr>
          <p:nvPr/>
        </p:nvCxnSpPr>
        <p:spPr>
          <a:xfrm>
            <a:off x="6607278" y="5992940"/>
            <a:ext cx="499970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6B94A0F5-A277-8A4D-1B99-D4E564B7699E}"/>
              </a:ext>
            </a:extLst>
          </p:cNvPr>
          <p:cNvSpPr/>
          <p:nvPr/>
        </p:nvSpPr>
        <p:spPr>
          <a:xfrm>
            <a:off x="7757652" y="5014734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452AB88-1787-CD73-5857-2D19D2BB406B}"/>
              </a:ext>
            </a:extLst>
          </p:cNvPr>
          <p:cNvSpPr/>
          <p:nvPr/>
        </p:nvSpPr>
        <p:spPr>
          <a:xfrm>
            <a:off x="8561650" y="4264346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6DA7401-9F32-59A2-6148-4CB358159F0E}"/>
              </a:ext>
            </a:extLst>
          </p:cNvPr>
          <p:cNvSpPr/>
          <p:nvPr/>
        </p:nvSpPr>
        <p:spPr>
          <a:xfrm>
            <a:off x="9723371" y="3835845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79E6AEC-6655-B362-490A-12DF881AB51E}"/>
              </a:ext>
            </a:extLst>
          </p:cNvPr>
          <p:cNvSpPr/>
          <p:nvPr/>
        </p:nvSpPr>
        <p:spPr>
          <a:xfrm>
            <a:off x="10531672" y="3071453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DA49CB4-03B4-C839-865E-1AC395548FAB}"/>
              </a:ext>
            </a:extLst>
          </p:cNvPr>
          <p:cNvSpPr/>
          <p:nvPr/>
        </p:nvSpPr>
        <p:spPr>
          <a:xfrm>
            <a:off x="7410851" y="5021473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5981397-4C99-F99D-9CB7-0AB80F94BBD7}"/>
              </a:ext>
            </a:extLst>
          </p:cNvPr>
          <p:cNvSpPr/>
          <p:nvPr/>
        </p:nvSpPr>
        <p:spPr>
          <a:xfrm>
            <a:off x="9107129" y="4228907"/>
            <a:ext cx="231886" cy="23188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D1CD6B67-0ADB-787D-C5EB-0CE1C18BF36D}"/>
              </a:ext>
            </a:extLst>
          </p:cNvPr>
          <p:cNvSpPr/>
          <p:nvPr/>
        </p:nvSpPr>
        <p:spPr>
          <a:xfrm>
            <a:off x="7342388" y="2077792"/>
            <a:ext cx="4795536" cy="4382001"/>
          </a:xfrm>
          <a:custGeom>
            <a:avLst/>
            <a:gdLst>
              <a:gd name="connsiteX0" fmla="*/ 0 w 4970206"/>
              <a:gd name="connsiteY0" fmla="*/ 4337756 h 4337756"/>
              <a:gd name="connsiteX1" fmla="*/ 457200 w 4970206"/>
              <a:gd name="connsiteY1" fmla="*/ 2243485 h 4337756"/>
              <a:gd name="connsiteX2" fmla="*/ 707922 w 4970206"/>
              <a:gd name="connsiteY2" fmla="*/ 3202131 h 4337756"/>
              <a:gd name="connsiteX3" fmla="*/ 855406 w 4970206"/>
              <a:gd name="connsiteY3" fmla="*/ 3806814 h 4337756"/>
              <a:gd name="connsiteX4" fmla="*/ 1489587 w 4970206"/>
              <a:gd name="connsiteY4" fmla="*/ 2317227 h 4337756"/>
              <a:gd name="connsiteX5" fmla="*/ 1755058 w 4970206"/>
              <a:gd name="connsiteY5" fmla="*/ 1417576 h 4337756"/>
              <a:gd name="connsiteX6" fmla="*/ 2035277 w 4970206"/>
              <a:gd name="connsiteY6" fmla="*/ 2258234 h 4337756"/>
              <a:gd name="connsiteX7" fmla="*/ 2079522 w 4970206"/>
              <a:gd name="connsiteY7" fmla="*/ 3054647 h 4337756"/>
              <a:gd name="connsiteX8" fmla="*/ 2256503 w 4970206"/>
              <a:gd name="connsiteY8" fmla="*/ 2848169 h 4337756"/>
              <a:gd name="connsiteX9" fmla="*/ 2315496 w 4970206"/>
              <a:gd name="connsiteY9" fmla="*/ 3570840 h 4337756"/>
              <a:gd name="connsiteX10" fmla="*/ 2743200 w 4970206"/>
              <a:gd name="connsiteY10" fmla="*/ 1299589 h 4337756"/>
              <a:gd name="connsiteX11" fmla="*/ 2993922 w 4970206"/>
              <a:gd name="connsiteY11" fmla="*/ 1727292 h 4337756"/>
              <a:gd name="connsiteX12" fmla="*/ 3465870 w 4970206"/>
              <a:gd name="connsiteY12" fmla="*/ 1137356 h 4337756"/>
              <a:gd name="connsiteX13" fmla="*/ 3539612 w 4970206"/>
              <a:gd name="connsiteY13" fmla="*/ 680156 h 4337756"/>
              <a:gd name="connsiteX14" fmla="*/ 3642851 w 4970206"/>
              <a:gd name="connsiteY14" fmla="*/ 1731 h 4337756"/>
              <a:gd name="connsiteX15" fmla="*/ 4085303 w 4970206"/>
              <a:gd name="connsiteY15" fmla="*/ 517924 h 4337756"/>
              <a:gd name="connsiteX16" fmla="*/ 4262283 w 4970206"/>
              <a:gd name="connsiteY16" fmla="*/ 1491318 h 4337756"/>
              <a:gd name="connsiteX17" fmla="*/ 4970206 w 4970206"/>
              <a:gd name="connsiteY17" fmla="*/ 2243485 h 4337756"/>
              <a:gd name="connsiteX0" fmla="*/ 0 w 4793307"/>
              <a:gd name="connsiteY0" fmla="*/ 4382001 h 4382001"/>
              <a:gd name="connsiteX1" fmla="*/ 280301 w 4793307"/>
              <a:gd name="connsiteY1" fmla="*/ 2243485 h 4382001"/>
              <a:gd name="connsiteX2" fmla="*/ 531023 w 4793307"/>
              <a:gd name="connsiteY2" fmla="*/ 3202131 h 4382001"/>
              <a:gd name="connsiteX3" fmla="*/ 678507 w 4793307"/>
              <a:gd name="connsiteY3" fmla="*/ 3806814 h 4382001"/>
              <a:gd name="connsiteX4" fmla="*/ 1312688 w 4793307"/>
              <a:gd name="connsiteY4" fmla="*/ 2317227 h 4382001"/>
              <a:gd name="connsiteX5" fmla="*/ 1578159 w 4793307"/>
              <a:gd name="connsiteY5" fmla="*/ 1417576 h 4382001"/>
              <a:gd name="connsiteX6" fmla="*/ 1858378 w 4793307"/>
              <a:gd name="connsiteY6" fmla="*/ 2258234 h 4382001"/>
              <a:gd name="connsiteX7" fmla="*/ 1902623 w 4793307"/>
              <a:gd name="connsiteY7" fmla="*/ 3054647 h 4382001"/>
              <a:gd name="connsiteX8" fmla="*/ 2079604 w 4793307"/>
              <a:gd name="connsiteY8" fmla="*/ 2848169 h 4382001"/>
              <a:gd name="connsiteX9" fmla="*/ 2138597 w 4793307"/>
              <a:gd name="connsiteY9" fmla="*/ 3570840 h 4382001"/>
              <a:gd name="connsiteX10" fmla="*/ 2566301 w 4793307"/>
              <a:gd name="connsiteY10" fmla="*/ 1299589 h 4382001"/>
              <a:gd name="connsiteX11" fmla="*/ 2817023 w 4793307"/>
              <a:gd name="connsiteY11" fmla="*/ 1727292 h 4382001"/>
              <a:gd name="connsiteX12" fmla="*/ 3288971 w 4793307"/>
              <a:gd name="connsiteY12" fmla="*/ 1137356 h 4382001"/>
              <a:gd name="connsiteX13" fmla="*/ 3362713 w 4793307"/>
              <a:gd name="connsiteY13" fmla="*/ 680156 h 4382001"/>
              <a:gd name="connsiteX14" fmla="*/ 3465952 w 4793307"/>
              <a:gd name="connsiteY14" fmla="*/ 1731 h 4382001"/>
              <a:gd name="connsiteX15" fmla="*/ 3908404 w 4793307"/>
              <a:gd name="connsiteY15" fmla="*/ 517924 h 4382001"/>
              <a:gd name="connsiteX16" fmla="*/ 4085384 w 4793307"/>
              <a:gd name="connsiteY16" fmla="*/ 1491318 h 4382001"/>
              <a:gd name="connsiteX17" fmla="*/ 4793307 w 4793307"/>
              <a:gd name="connsiteY17" fmla="*/ 2243485 h 438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93307" h="4382001">
                <a:moveTo>
                  <a:pt x="0" y="4382001"/>
                </a:moveTo>
                <a:cubicBezTo>
                  <a:pt x="169606" y="3429501"/>
                  <a:pt x="191797" y="2440130"/>
                  <a:pt x="280301" y="2243485"/>
                </a:cubicBezTo>
                <a:cubicBezTo>
                  <a:pt x="368805" y="2046840"/>
                  <a:pt x="464655" y="2941576"/>
                  <a:pt x="531023" y="3202131"/>
                </a:cubicBezTo>
                <a:cubicBezTo>
                  <a:pt x="597391" y="3462686"/>
                  <a:pt x="548230" y="3954298"/>
                  <a:pt x="678507" y="3806814"/>
                </a:cubicBezTo>
                <a:cubicBezTo>
                  <a:pt x="808784" y="3659330"/>
                  <a:pt x="1162746" y="2715433"/>
                  <a:pt x="1312688" y="2317227"/>
                </a:cubicBezTo>
                <a:cubicBezTo>
                  <a:pt x="1462630" y="1919021"/>
                  <a:pt x="1487211" y="1427408"/>
                  <a:pt x="1578159" y="1417576"/>
                </a:cubicBezTo>
                <a:cubicBezTo>
                  <a:pt x="1669107" y="1407744"/>
                  <a:pt x="1804301" y="1985389"/>
                  <a:pt x="1858378" y="2258234"/>
                </a:cubicBezTo>
                <a:cubicBezTo>
                  <a:pt x="1912455" y="2531079"/>
                  <a:pt x="1865752" y="2956325"/>
                  <a:pt x="1902623" y="3054647"/>
                </a:cubicBezTo>
                <a:cubicBezTo>
                  <a:pt x="1939494" y="3152969"/>
                  <a:pt x="2040275" y="2762137"/>
                  <a:pt x="2079604" y="2848169"/>
                </a:cubicBezTo>
                <a:cubicBezTo>
                  <a:pt x="2118933" y="2934201"/>
                  <a:pt x="2057481" y="3828937"/>
                  <a:pt x="2138597" y="3570840"/>
                </a:cubicBezTo>
                <a:cubicBezTo>
                  <a:pt x="2219713" y="3312743"/>
                  <a:pt x="2453230" y="1606847"/>
                  <a:pt x="2566301" y="1299589"/>
                </a:cubicBezTo>
                <a:cubicBezTo>
                  <a:pt x="2679372" y="992331"/>
                  <a:pt x="2696578" y="1754331"/>
                  <a:pt x="2817023" y="1727292"/>
                </a:cubicBezTo>
                <a:cubicBezTo>
                  <a:pt x="2937468" y="1700253"/>
                  <a:pt x="3198023" y="1311879"/>
                  <a:pt x="3288971" y="1137356"/>
                </a:cubicBezTo>
                <a:cubicBezTo>
                  <a:pt x="3379919" y="962833"/>
                  <a:pt x="3333216" y="869427"/>
                  <a:pt x="3362713" y="680156"/>
                </a:cubicBezTo>
                <a:cubicBezTo>
                  <a:pt x="3392210" y="490885"/>
                  <a:pt x="3375004" y="28770"/>
                  <a:pt x="3465952" y="1731"/>
                </a:cubicBezTo>
                <a:cubicBezTo>
                  <a:pt x="3556900" y="-25308"/>
                  <a:pt x="3805165" y="269660"/>
                  <a:pt x="3908404" y="517924"/>
                </a:cubicBezTo>
                <a:cubicBezTo>
                  <a:pt x="4011643" y="766188"/>
                  <a:pt x="3937900" y="1203724"/>
                  <a:pt x="4085384" y="1491318"/>
                </a:cubicBezTo>
                <a:cubicBezTo>
                  <a:pt x="4232868" y="1778911"/>
                  <a:pt x="4513087" y="2011198"/>
                  <a:pt x="4793307" y="2243485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FFB3858-221A-92F3-E81D-C2D312CB6A51}"/>
              </a:ext>
            </a:extLst>
          </p:cNvPr>
          <p:cNvSpPr txBox="1"/>
          <p:nvPr/>
        </p:nvSpPr>
        <p:spPr>
          <a:xfrm>
            <a:off x="6755170" y="2420197"/>
            <a:ext cx="2964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This function fits the </a:t>
            </a:r>
            <a:r>
              <a:rPr lang="en-US" sz="2400" b="1" dirty="0">
                <a:solidFill>
                  <a:schemeClr val="accent2"/>
                </a:solidFill>
              </a:rPr>
              <a:t>training</a:t>
            </a:r>
            <a:r>
              <a:rPr lang="en-US" sz="2400" dirty="0">
                <a:solidFill>
                  <a:schemeClr val="accent2"/>
                </a:solidFill>
              </a:rPr>
              <a:t> data even better...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7000EE-FB2F-D767-DB38-0230977CEA75}"/>
              </a:ext>
            </a:extLst>
          </p:cNvPr>
          <p:cNvGrpSpPr/>
          <p:nvPr/>
        </p:nvGrpSpPr>
        <p:grpSpPr>
          <a:xfrm>
            <a:off x="7046753" y="2304254"/>
            <a:ext cx="5068949" cy="3369066"/>
            <a:chOff x="7046753" y="2304254"/>
            <a:chExt cx="5068949" cy="3369066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A6C5791-18BD-F08B-4EDF-343FB06C1CBD}"/>
                </a:ext>
              </a:extLst>
            </p:cNvPr>
            <p:cNvSpPr/>
            <p:nvPr/>
          </p:nvSpPr>
          <p:spPr>
            <a:xfrm>
              <a:off x="10992475" y="2800607"/>
              <a:ext cx="231886" cy="23188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5FD0A3A-C1A7-CCDC-0C9D-1B8514CF195E}"/>
                </a:ext>
              </a:extLst>
            </p:cNvPr>
            <p:cNvSpPr/>
            <p:nvPr/>
          </p:nvSpPr>
          <p:spPr>
            <a:xfrm>
              <a:off x="11487510" y="2420197"/>
              <a:ext cx="231886" cy="23188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C50421C-DAC5-A198-1B3D-9A059B0762E7}"/>
                </a:ext>
              </a:extLst>
            </p:cNvPr>
            <p:cNvSpPr/>
            <p:nvPr/>
          </p:nvSpPr>
          <p:spPr>
            <a:xfrm>
              <a:off x="8090095" y="4692535"/>
              <a:ext cx="231886" cy="23188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87A3D80-705A-28CF-5CB9-237D900C58A1}"/>
                </a:ext>
              </a:extLst>
            </p:cNvPr>
            <p:cNvSpPr/>
            <p:nvPr/>
          </p:nvSpPr>
          <p:spPr>
            <a:xfrm>
              <a:off x="9382198" y="3986175"/>
              <a:ext cx="231886" cy="23188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3E34404-72C9-2CE0-BAAF-300A06379E6A}"/>
                </a:ext>
              </a:extLst>
            </p:cNvPr>
            <p:cNvSpPr/>
            <p:nvPr/>
          </p:nvSpPr>
          <p:spPr>
            <a:xfrm>
              <a:off x="8785319" y="4456861"/>
              <a:ext cx="231886" cy="23188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77FA450-35D9-C8B7-517B-280B554C1A2B}"/>
                </a:ext>
              </a:extLst>
            </p:cNvPr>
            <p:cNvSpPr/>
            <p:nvPr/>
          </p:nvSpPr>
          <p:spPr>
            <a:xfrm>
              <a:off x="7046753" y="5441434"/>
              <a:ext cx="231886" cy="23188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961B09F-ADEB-711D-9316-53D7A458BF1E}"/>
                </a:ext>
              </a:extLst>
            </p:cNvPr>
            <p:cNvSpPr/>
            <p:nvPr/>
          </p:nvSpPr>
          <p:spPr>
            <a:xfrm>
              <a:off x="11883816" y="2304254"/>
              <a:ext cx="231886" cy="23188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9BCA105-4319-DCE9-6074-E7BD19A291F9}"/>
              </a:ext>
            </a:extLst>
          </p:cNvPr>
          <p:cNvSpPr txBox="1"/>
          <p:nvPr/>
        </p:nvSpPr>
        <p:spPr>
          <a:xfrm>
            <a:off x="9566085" y="4730159"/>
            <a:ext cx="2710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...but seems like it would not do well on new </a:t>
            </a:r>
            <a:r>
              <a:rPr lang="en-US" sz="2400" b="1" dirty="0">
                <a:solidFill>
                  <a:schemeClr val="accent6"/>
                </a:solidFill>
              </a:rPr>
              <a:t>test data</a:t>
            </a:r>
            <a:r>
              <a:rPr lang="en-US" sz="240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F0E7E0-43B3-B9AC-416F-F74CEC223A6C}"/>
              </a:ext>
            </a:extLst>
          </p:cNvPr>
          <p:cNvSpPr txBox="1"/>
          <p:nvPr/>
        </p:nvSpPr>
        <p:spPr>
          <a:xfrm>
            <a:off x="11076709" y="5992940"/>
            <a:ext cx="153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input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DE5451-2B0D-4E37-0D1D-C67D8C82F8CF}"/>
              </a:ext>
            </a:extLst>
          </p:cNvPr>
          <p:cNvSpPr txBox="1"/>
          <p:nvPr/>
        </p:nvSpPr>
        <p:spPr>
          <a:xfrm>
            <a:off x="6120570" y="3051766"/>
            <a:ext cx="153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BB0DFC7-B3F2-7BF9-EF0B-767E219335EB}"/>
              </a:ext>
            </a:extLst>
          </p:cNvPr>
          <p:cNvSpPr/>
          <p:nvPr/>
        </p:nvSpPr>
        <p:spPr>
          <a:xfrm>
            <a:off x="4216919" y="5242856"/>
            <a:ext cx="5274304" cy="1443134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Intuition: </a:t>
            </a:r>
            <a:r>
              <a:rPr lang="en-US" sz="2800" dirty="0"/>
              <a:t>A model with lots of parameters can “overfit” to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36678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AAC3-C70F-3BA8-B2CF-320CFD81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would expect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7105B-B93B-A3A9-1DB8-F02F9AF7B853}"/>
              </a:ext>
            </a:extLst>
          </p:cNvPr>
          <p:cNvGrpSpPr/>
          <p:nvPr/>
        </p:nvGrpSpPr>
        <p:grpSpPr>
          <a:xfrm>
            <a:off x="1055377" y="1791618"/>
            <a:ext cx="10860818" cy="4909237"/>
            <a:chOff x="1055377" y="1791618"/>
            <a:chExt cx="10860818" cy="490923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12ECFBE-F52B-202A-DD01-9889BCFCA2D7}"/>
                </a:ext>
              </a:extLst>
            </p:cNvPr>
            <p:cNvCxnSpPr/>
            <p:nvPr/>
          </p:nvCxnSpPr>
          <p:spPr>
            <a:xfrm>
              <a:off x="1932039" y="1976284"/>
              <a:ext cx="0" cy="4188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0BC50FA-FC62-997F-BABA-ED82F07DDD9F}"/>
                </a:ext>
              </a:extLst>
            </p:cNvPr>
            <p:cNvCxnSpPr>
              <a:cxnSpLocks/>
            </p:cNvCxnSpPr>
            <p:nvPr/>
          </p:nvCxnSpPr>
          <p:spPr>
            <a:xfrm>
              <a:off x="1489587" y="5869858"/>
              <a:ext cx="877037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B08404-5FA9-9008-7934-D082A648ACB3}"/>
                </a:ext>
              </a:extLst>
            </p:cNvPr>
            <p:cNvSpPr txBox="1"/>
            <p:nvPr/>
          </p:nvSpPr>
          <p:spPr>
            <a:xfrm>
              <a:off x="1055377" y="1791618"/>
              <a:ext cx="8145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Error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2E0E92-DF00-B2FE-209C-986CEA4E75CA}"/>
                </a:ext>
              </a:extLst>
            </p:cNvPr>
            <p:cNvSpPr txBox="1"/>
            <p:nvPr/>
          </p:nvSpPr>
          <p:spPr>
            <a:xfrm>
              <a:off x="8728015" y="5869858"/>
              <a:ext cx="3188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Model Complexity</a:t>
              </a:r>
            </a:p>
            <a:p>
              <a:r>
                <a:rPr lang="en-US" sz="2400" dirty="0">
                  <a:solidFill>
                    <a:schemeClr val="accent1"/>
                  </a:solidFill>
                </a:rPr>
                <a:t>(number of parameters)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324575-9501-9865-A38A-CDDA5FA44E50}"/>
              </a:ext>
            </a:extLst>
          </p:cNvPr>
          <p:cNvGrpSpPr/>
          <p:nvPr/>
        </p:nvGrpSpPr>
        <p:grpSpPr>
          <a:xfrm>
            <a:off x="2118158" y="2022450"/>
            <a:ext cx="7831394" cy="3628103"/>
            <a:chOff x="2118158" y="2022450"/>
            <a:chExt cx="7831394" cy="362810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7EA18AC-6F89-EBF9-2909-225832A06D48}"/>
                </a:ext>
              </a:extLst>
            </p:cNvPr>
            <p:cNvSpPr/>
            <p:nvPr/>
          </p:nvSpPr>
          <p:spPr>
            <a:xfrm>
              <a:off x="2118158" y="2022450"/>
              <a:ext cx="7831394" cy="3628103"/>
            </a:xfrm>
            <a:custGeom>
              <a:avLst/>
              <a:gdLst>
                <a:gd name="connsiteX0" fmla="*/ 0 w 7831394"/>
                <a:gd name="connsiteY0" fmla="*/ 0 h 3628103"/>
                <a:gd name="connsiteX1" fmla="*/ 1342104 w 7831394"/>
                <a:gd name="connsiteY1" fmla="*/ 2846438 h 3628103"/>
                <a:gd name="connsiteX2" fmla="*/ 7831394 w 7831394"/>
                <a:gd name="connsiteY2" fmla="*/ 3628103 h 3628103"/>
                <a:gd name="connsiteX0" fmla="*/ 0 w 7831394"/>
                <a:gd name="connsiteY0" fmla="*/ 0 h 3628103"/>
                <a:gd name="connsiteX1" fmla="*/ 1342104 w 7831394"/>
                <a:gd name="connsiteY1" fmla="*/ 2846438 h 3628103"/>
                <a:gd name="connsiteX2" fmla="*/ 7831394 w 7831394"/>
                <a:gd name="connsiteY2" fmla="*/ 3628103 h 3628103"/>
                <a:gd name="connsiteX0" fmla="*/ 0 w 7831394"/>
                <a:gd name="connsiteY0" fmla="*/ 0 h 3628103"/>
                <a:gd name="connsiteX1" fmla="*/ 1342104 w 7831394"/>
                <a:gd name="connsiteY1" fmla="*/ 2846438 h 3628103"/>
                <a:gd name="connsiteX2" fmla="*/ 7831394 w 7831394"/>
                <a:gd name="connsiteY2" fmla="*/ 3628103 h 362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31394" h="3628103">
                  <a:moveTo>
                    <a:pt x="0" y="0"/>
                  </a:moveTo>
                  <a:cubicBezTo>
                    <a:pt x="328152" y="1165122"/>
                    <a:pt x="376085" y="1932038"/>
                    <a:pt x="1342104" y="2846438"/>
                  </a:cubicBezTo>
                  <a:cubicBezTo>
                    <a:pt x="2647336" y="3451122"/>
                    <a:pt x="5239365" y="3539612"/>
                    <a:pt x="7831394" y="3628103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70575-8A0C-96A4-FF67-12C7DB3952CE}"/>
                </a:ext>
              </a:extLst>
            </p:cNvPr>
            <p:cNvSpPr txBox="1"/>
            <p:nvPr/>
          </p:nvSpPr>
          <p:spPr>
            <a:xfrm>
              <a:off x="2241755" y="4770847"/>
              <a:ext cx="1783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Error on training data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CC9C33-51F0-CD76-14D2-DD055840ED20}"/>
              </a:ext>
            </a:extLst>
          </p:cNvPr>
          <p:cNvSpPr txBox="1"/>
          <p:nvPr/>
        </p:nvSpPr>
        <p:spPr>
          <a:xfrm>
            <a:off x="7934632" y="235974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Training data: </a:t>
            </a:r>
            <a:r>
              <a:rPr lang="en-US" sz="2400" dirty="0">
                <a:solidFill>
                  <a:schemeClr val="accent1"/>
                </a:solidFill>
              </a:rPr>
              <a:t>data we use to fit 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Test data: </a:t>
            </a:r>
            <a:r>
              <a:rPr lang="en-US" sz="2400" dirty="0">
                <a:solidFill>
                  <a:schemeClr val="accent1"/>
                </a:solidFill>
              </a:rPr>
              <a:t>fresh data that we use to evaluate the model.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881241-56DC-E9FA-C3BE-C8F8FAE7A9FE}"/>
              </a:ext>
            </a:extLst>
          </p:cNvPr>
          <p:cNvGrpSpPr/>
          <p:nvPr/>
        </p:nvGrpSpPr>
        <p:grpSpPr>
          <a:xfrm>
            <a:off x="2241755" y="1814052"/>
            <a:ext cx="8981768" cy="3110027"/>
            <a:chOff x="2241755" y="1814052"/>
            <a:chExt cx="8981768" cy="311002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36E7394-F08D-CF3E-6600-C35B8B785992}"/>
                </a:ext>
              </a:extLst>
            </p:cNvPr>
            <p:cNvSpPr/>
            <p:nvPr/>
          </p:nvSpPr>
          <p:spPr>
            <a:xfrm>
              <a:off x="2241755" y="1814052"/>
              <a:ext cx="7123471" cy="3110027"/>
            </a:xfrm>
            <a:custGeom>
              <a:avLst/>
              <a:gdLst>
                <a:gd name="connsiteX0" fmla="*/ 0 w 7123471"/>
                <a:gd name="connsiteY0" fmla="*/ 0 h 3110027"/>
                <a:gd name="connsiteX1" fmla="*/ 516193 w 7123471"/>
                <a:gd name="connsiteY1" fmla="*/ 1209367 h 3110027"/>
                <a:gd name="connsiteX2" fmla="*/ 1873045 w 7123471"/>
                <a:gd name="connsiteY2" fmla="*/ 2787445 h 3110027"/>
                <a:gd name="connsiteX3" fmla="*/ 3746090 w 7123471"/>
                <a:gd name="connsiteY3" fmla="*/ 3038167 h 3110027"/>
                <a:gd name="connsiteX4" fmla="*/ 5722374 w 7123471"/>
                <a:gd name="connsiteY4" fmla="*/ 1858296 h 3110027"/>
                <a:gd name="connsiteX5" fmla="*/ 7123471 w 7123471"/>
                <a:gd name="connsiteY5" fmla="*/ 235974 h 311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3471" h="3110027">
                  <a:moveTo>
                    <a:pt x="0" y="0"/>
                  </a:moveTo>
                  <a:cubicBezTo>
                    <a:pt x="102009" y="372396"/>
                    <a:pt x="204019" y="744793"/>
                    <a:pt x="516193" y="1209367"/>
                  </a:cubicBezTo>
                  <a:cubicBezTo>
                    <a:pt x="828367" y="1673941"/>
                    <a:pt x="1334729" y="2482645"/>
                    <a:pt x="1873045" y="2787445"/>
                  </a:cubicBezTo>
                  <a:cubicBezTo>
                    <a:pt x="2411361" y="3092245"/>
                    <a:pt x="3104535" y="3193025"/>
                    <a:pt x="3746090" y="3038167"/>
                  </a:cubicBezTo>
                  <a:cubicBezTo>
                    <a:pt x="4387645" y="2883309"/>
                    <a:pt x="5159477" y="2325328"/>
                    <a:pt x="5722374" y="1858296"/>
                  </a:cubicBezTo>
                  <a:cubicBezTo>
                    <a:pt x="6285271" y="1391264"/>
                    <a:pt x="6704371" y="813619"/>
                    <a:pt x="7123471" y="235974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B129E2-52AB-68AF-A487-822FE4E830A3}"/>
                </a:ext>
              </a:extLst>
            </p:cNvPr>
            <p:cNvSpPr txBox="1"/>
            <p:nvPr/>
          </p:nvSpPr>
          <p:spPr>
            <a:xfrm>
              <a:off x="8783014" y="2676576"/>
              <a:ext cx="2440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Error on test data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EB55B6-F04A-E662-398D-524E926B73E5}"/>
              </a:ext>
            </a:extLst>
          </p:cNvPr>
          <p:cNvGrpSpPr/>
          <p:nvPr/>
        </p:nvGrpSpPr>
        <p:grpSpPr>
          <a:xfrm>
            <a:off x="4376759" y="3095878"/>
            <a:ext cx="2271251" cy="1518485"/>
            <a:chOff x="4376759" y="3095878"/>
            <a:chExt cx="2271251" cy="1518485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FF034E75-6826-A413-F9EA-8ADD4B539A50}"/>
                </a:ext>
              </a:extLst>
            </p:cNvPr>
            <p:cNvSpPr/>
            <p:nvPr/>
          </p:nvSpPr>
          <p:spPr>
            <a:xfrm rot="5400000">
              <a:off x="4763728" y="3847447"/>
              <a:ext cx="914400" cy="6194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140FF0-FB93-99F4-99AF-1C33B9F288A5}"/>
                </a:ext>
              </a:extLst>
            </p:cNvPr>
            <p:cNvSpPr txBox="1"/>
            <p:nvPr/>
          </p:nvSpPr>
          <p:spPr>
            <a:xfrm>
              <a:off x="4376759" y="3095878"/>
              <a:ext cx="22712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Sweet Spot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A87DC1-21CC-E548-2AE6-4BBE98CA83D2}"/>
              </a:ext>
            </a:extLst>
          </p:cNvPr>
          <p:cNvGrpSpPr/>
          <p:nvPr/>
        </p:nvGrpSpPr>
        <p:grpSpPr>
          <a:xfrm>
            <a:off x="8710560" y="3090614"/>
            <a:ext cx="3066569" cy="1453066"/>
            <a:chOff x="8710560" y="3090614"/>
            <a:chExt cx="3066569" cy="1453066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E7B08D76-8E63-D26D-F67F-CB8C7E547145}"/>
                </a:ext>
              </a:extLst>
            </p:cNvPr>
            <p:cNvSpPr/>
            <p:nvPr/>
          </p:nvSpPr>
          <p:spPr>
            <a:xfrm rot="14260493">
              <a:off x="8571007" y="3230167"/>
              <a:ext cx="1056967" cy="7778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86BB86-61C9-F8FD-CDAD-9771CD23E5B4}"/>
                </a:ext>
              </a:extLst>
            </p:cNvPr>
            <p:cNvSpPr txBox="1"/>
            <p:nvPr/>
          </p:nvSpPr>
          <p:spPr>
            <a:xfrm>
              <a:off x="9349757" y="4020460"/>
              <a:ext cx="2427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“Overfitting”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19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B499-A177-AB8A-644A-09CB7394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actually happen for NNs</a:t>
            </a:r>
            <a:br>
              <a:rPr lang="en-US" dirty="0"/>
            </a:br>
            <a:r>
              <a:rPr lang="en-US" sz="2800" dirty="0"/>
              <a:t>“Double Descent”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D0DE91-6BE7-909A-2270-F51222B29F35}"/>
              </a:ext>
            </a:extLst>
          </p:cNvPr>
          <p:cNvGrpSpPr/>
          <p:nvPr/>
        </p:nvGrpSpPr>
        <p:grpSpPr>
          <a:xfrm>
            <a:off x="1055377" y="1791618"/>
            <a:ext cx="10860818" cy="4909237"/>
            <a:chOff x="1055377" y="1791618"/>
            <a:chExt cx="10860818" cy="490923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CF561E5-D524-2633-1FD9-5AF5FFA31840}"/>
                </a:ext>
              </a:extLst>
            </p:cNvPr>
            <p:cNvCxnSpPr/>
            <p:nvPr/>
          </p:nvCxnSpPr>
          <p:spPr>
            <a:xfrm>
              <a:off x="1932039" y="1976284"/>
              <a:ext cx="0" cy="418854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1FD821-441D-5B73-9EA5-AAF3E65EB51B}"/>
                </a:ext>
              </a:extLst>
            </p:cNvPr>
            <p:cNvCxnSpPr>
              <a:cxnSpLocks/>
            </p:cNvCxnSpPr>
            <p:nvPr/>
          </p:nvCxnSpPr>
          <p:spPr>
            <a:xfrm>
              <a:off x="1489587" y="5869858"/>
              <a:ext cx="877037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E7A692-9FFF-701E-5D17-39C8B339B56C}"/>
                </a:ext>
              </a:extLst>
            </p:cNvPr>
            <p:cNvSpPr txBox="1"/>
            <p:nvPr/>
          </p:nvSpPr>
          <p:spPr>
            <a:xfrm>
              <a:off x="1055377" y="1791618"/>
              <a:ext cx="8145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Error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740B88-811B-861C-44D4-3436EA998B59}"/>
                </a:ext>
              </a:extLst>
            </p:cNvPr>
            <p:cNvSpPr txBox="1"/>
            <p:nvPr/>
          </p:nvSpPr>
          <p:spPr>
            <a:xfrm>
              <a:off x="8728015" y="5869858"/>
              <a:ext cx="3188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Model Complexity</a:t>
              </a:r>
            </a:p>
            <a:p>
              <a:r>
                <a:rPr lang="en-US" sz="2400" dirty="0">
                  <a:solidFill>
                    <a:schemeClr val="accent1"/>
                  </a:solidFill>
                </a:rPr>
                <a:t>(number of parameters)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E42B24-CE3E-0C5A-F9CB-DAC466D415CC}"/>
              </a:ext>
            </a:extLst>
          </p:cNvPr>
          <p:cNvGrpSpPr/>
          <p:nvPr/>
        </p:nvGrpSpPr>
        <p:grpSpPr>
          <a:xfrm>
            <a:off x="4483512" y="5869858"/>
            <a:ext cx="3746085" cy="946182"/>
            <a:chOff x="4483512" y="5869858"/>
            <a:chExt cx="3746085" cy="94618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4D6F57A-1762-B1A0-646E-D3C3CA1803C4}"/>
                </a:ext>
              </a:extLst>
            </p:cNvPr>
            <p:cNvCxnSpPr>
              <a:cxnSpLocks/>
            </p:cNvCxnSpPr>
            <p:nvPr/>
          </p:nvCxnSpPr>
          <p:spPr>
            <a:xfrm>
              <a:off x="6268066" y="5869858"/>
              <a:ext cx="0" cy="29496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FB6386-8AEB-3DF5-BDBA-0D92D20C7FBD}"/>
                </a:ext>
              </a:extLst>
            </p:cNvPr>
            <p:cNvSpPr txBox="1"/>
            <p:nvPr/>
          </p:nvSpPr>
          <p:spPr>
            <a:xfrm>
              <a:off x="4483512" y="6169709"/>
              <a:ext cx="3746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The model is “expressive” enough to capture the training data very well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143FDF-8656-080F-23D4-9AEC0593030B}"/>
              </a:ext>
            </a:extLst>
          </p:cNvPr>
          <p:cNvCxnSpPr>
            <a:cxnSpLocks/>
          </p:cNvCxnSpPr>
          <p:nvPr/>
        </p:nvCxnSpPr>
        <p:spPr>
          <a:xfrm flipH="1">
            <a:off x="6258230" y="1705436"/>
            <a:ext cx="9831" cy="4012022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9EAF5C-6E19-D0B5-568B-8DE1E6D2CEDA}"/>
              </a:ext>
            </a:extLst>
          </p:cNvPr>
          <p:cNvGrpSpPr/>
          <p:nvPr/>
        </p:nvGrpSpPr>
        <p:grpSpPr>
          <a:xfrm>
            <a:off x="2225843" y="1799305"/>
            <a:ext cx="4897848" cy="4070553"/>
            <a:chOff x="2225843" y="1799305"/>
            <a:chExt cx="4897848" cy="407055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B0EC096-CB4E-E5C6-B55D-22D7E6765A08}"/>
                </a:ext>
              </a:extLst>
            </p:cNvPr>
            <p:cNvSpPr/>
            <p:nvPr/>
          </p:nvSpPr>
          <p:spPr>
            <a:xfrm>
              <a:off x="2256503" y="2050026"/>
              <a:ext cx="4100052" cy="3819832"/>
            </a:xfrm>
            <a:custGeom>
              <a:avLst/>
              <a:gdLst>
                <a:gd name="connsiteX0" fmla="*/ 0 w 4100052"/>
                <a:gd name="connsiteY0" fmla="*/ 0 h 3819832"/>
                <a:gd name="connsiteX1" fmla="*/ 973394 w 4100052"/>
                <a:gd name="connsiteY1" fmla="*/ 2433484 h 3819832"/>
                <a:gd name="connsiteX2" fmla="*/ 4100052 w 4100052"/>
                <a:gd name="connsiteY2" fmla="*/ 3819832 h 3819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0052" h="3819832">
                  <a:moveTo>
                    <a:pt x="0" y="0"/>
                  </a:moveTo>
                  <a:cubicBezTo>
                    <a:pt x="145026" y="898422"/>
                    <a:pt x="290052" y="1796845"/>
                    <a:pt x="973394" y="2433484"/>
                  </a:cubicBezTo>
                  <a:cubicBezTo>
                    <a:pt x="1656736" y="3070123"/>
                    <a:pt x="2878394" y="3444977"/>
                    <a:pt x="4100052" y="3819832"/>
                  </a:cubicBezTo>
                </a:path>
              </a:pathLst>
            </a:cu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C4E63E-E724-6F55-0839-875373F8731C}"/>
                </a:ext>
              </a:extLst>
            </p:cNvPr>
            <p:cNvSpPr txBox="1"/>
            <p:nvPr/>
          </p:nvSpPr>
          <p:spPr>
            <a:xfrm>
              <a:off x="2225843" y="4596325"/>
              <a:ext cx="1783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Error on training data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B23E58-17D4-2081-5E15-CFE90D67492F}"/>
                </a:ext>
              </a:extLst>
            </p:cNvPr>
            <p:cNvSpPr/>
            <p:nvPr/>
          </p:nvSpPr>
          <p:spPr>
            <a:xfrm>
              <a:off x="2241756" y="1814053"/>
              <a:ext cx="4026310" cy="1951276"/>
            </a:xfrm>
            <a:custGeom>
              <a:avLst/>
              <a:gdLst>
                <a:gd name="connsiteX0" fmla="*/ 0 w 7123471"/>
                <a:gd name="connsiteY0" fmla="*/ 0 h 3110027"/>
                <a:gd name="connsiteX1" fmla="*/ 516193 w 7123471"/>
                <a:gd name="connsiteY1" fmla="*/ 1209367 h 3110027"/>
                <a:gd name="connsiteX2" fmla="*/ 1873045 w 7123471"/>
                <a:gd name="connsiteY2" fmla="*/ 2787445 h 3110027"/>
                <a:gd name="connsiteX3" fmla="*/ 3746090 w 7123471"/>
                <a:gd name="connsiteY3" fmla="*/ 3038167 h 3110027"/>
                <a:gd name="connsiteX4" fmla="*/ 5722374 w 7123471"/>
                <a:gd name="connsiteY4" fmla="*/ 1858296 h 3110027"/>
                <a:gd name="connsiteX5" fmla="*/ 7123471 w 7123471"/>
                <a:gd name="connsiteY5" fmla="*/ 235974 h 311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3471" h="3110027">
                  <a:moveTo>
                    <a:pt x="0" y="0"/>
                  </a:moveTo>
                  <a:cubicBezTo>
                    <a:pt x="102009" y="372396"/>
                    <a:pt x="204019" y="744793"/>
                    <a:pt x="516193" y="1209367"/>
                  </a:cubicBezTo>
                  <a:cubicBezTo>
                    <a:pt x="828367" y="1673941"/>
                    <a:pt x="1334729" y="2482645"/>
                    <a:pt x="1873045" y="2787445"/>
                  </a:cubicBezTo>
                  <a:cubicBezTo>
                    <a:pt x="2411361" y="3092245"/>
                    <a:pt x="3104535" y="3193025"/>
                    <a:pt x="3746090" y="3038167"/>
                  </a:cubicBezTo>
                  <a:cubicBezTo>
                    <a:pt x="4387645" y="2883309"/>
                    <a:pt x="5159477" y="2325328"/>
                    <a:pt x="5722374" y="1858296"/>
                  </a:cubicBezTo>
                  <a:cubicBezTo>
                    <a:pt x="6285271" y="1391264"/>
                    <a:pt x="6704371" y="813619"/>
                    <a:pt x="7123471" y="235974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39F85A-3E50-9042-9234-8A2849A901B9}"/>
                </a:ext>
              </a:extLst>
            </p:cNvPr>
            <p:cNvSpPr txBox="1"/>
            <p:nvPr/>
          </p:nvSpPr>
          <p:spPr>
            <a:xfrm>
              <a:off x="4683182" y="3521052"/>
              <a:ext cx="2440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Error on test data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50840-F3E8-1F1A-0DD3-B17252EF7D04}"/>
                </a:ext>
              </a:extLst>
            </p:cNvPr>
            <p:cNvSpPr txBox="1"/>
            <p:nvPr/>
          </p:nvSpPr>
          <p:spPr>
            <a:xfrm>
              <a:off x="2908335" y="1799305"/>
              <a:ext cx="1826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“classical” regime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D7F4A85-D682-F57E-47FA-C76CFF3E48F8}"/>
              </a:ext>
            </a:extLst>
          </p:cNvPr>
          <p:cNvGrpSpPr/>
          <p:nvPr/>
        </p:nvGrpSpPr>
        <p:grpSpPr>
          <a:xfrm>
            <a:off x="6268065" y="1837784"/>
            <a:ext cx="5250425" cy="3977997"/>
            <a:chOff x="6268065" y="1837784"/>
            <a:chExt cx="5250425" cy="397799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E7A6B1-E76F-CFAB-07B8-5C3FEFE6A9E7}"/>
                </a:ext>
              </a:extLst>
            </p:cNvPr>
            <p:cNvCxnSpPr>
              <a:cxnSpLocks/>
            </p:cNvCxnSpPr>
            <p:nvPr/>
          </p:nvCxnSpPr>
          <p:spPr>
            <a:xfrm>
              <a:off x="6282809" y="5815781"/>
              <a:ext cx="5233219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4CAC2C3-6282-7707-8392-61F922C66EB4}"/>
                </a:ext>
              </a:extLst>
            </p:cNvPr>
            <p:cNvSpPr/>
            <p:nvPr/>
          </p:nvSpPr>
          <p:spPr>
            <a:xfrm>
              <a:off x="6268065" y="1991032"/>
              <a:ext cx="5250425" cy="3333136"/>
            </a:xfrm>
            <a:custGeom>
              <a:avLst/>
              <a:gdLst>
                <a:gd name="connsiteX0" fmla="*/ 0 w 5250425"/>
                <a:gd name="connsiteY0" fmla="*/ 0 h 3333136"/>
                <a:gd name="connsiteX1" fmla="*/ 648929 w 5250425"/>
                <a:gd name="connsiteY1" fmla="*/ 1386349 h 3333136"/>
                <a:gd name="connsiteX2" fmla="*/ 2344993 w 5250425"/>
                <a:gd name="connsiteY2" fmla="*/ 2816942 h 3333136"/>
                <a:gd name="connsiteX3" fmla="*/ 5250425 w 5250425"/>
                <a:gd name="connsiteY3" fmla="*/ 3333136 h 333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0425" h="3333136">
                  <a:moveTo>
                    <a:pt x="0" y="0"/>
                  </a:moveTo>
                  <a:cubicBezTo>
                    <a:pt x="129048" y="458429"/>
                    <a:pt x="258097" y="916859"/>
                    <a:pt x="648929" y="1386349"/>
                  </a:cubicBezTo>
                  <a:cubicBezTo>
                    <a:pt x="1039761" y="1855839"/>
                    <a:pt x="1578077" y="2492478"/>
                    <a:pt x="2344993" y="2816942"/>
                  </a:cubicBezTo>
                  <a:cubicBezTo>
                    <a:pt x="3111909" y="3141407"/>
                    <a:pt x="4181167" y="3237271"/>
                    <a:pt x="5250425" y="3333136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99A3B4C-F4C6-741A-880F-EB6FAD81DDCE}"/>
                </a:ext>
              </a:extLst>
            </p:cNvPr>
            <p:cNvSpPr txBox="1"/>
            <p:nvPr/>
          </p:nvSpPr>
          <p:spPr>
            <a:xfrm>
              <a:off x="8067806" y="1837784"/>
              <a:ext cx="1882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“modern” regime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19A539-861B-D891-67BB-62AE3A481799}"/>
              </a:ext>
            </a:extLst>
          </p:cNvPr>
          <p:cNvGrpSpPr/>
          <p:nvPr/>
        </p:nvGrpSpPr>
        <p:grpSpPr>
          <a:xfrm>
            <a:off x="8295899" y="2492712"/>
            <a:ext cx="4124765" cy="2609540"/>
            <a:chOff x="8295899" y="2492712"/>
            <a:chExt cx="4124765" cy="260954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EE7B1-572F-83BB-B9E9-FD55F14ECBB6}"/>
                </a:ext>
              </a:extLst>
            </p:cNvPr>
            <p:cNvSpPr txBox="1"/>
            <p:nvPr/>
          </p:nvSpPr>
          <p:spPr>
            <a:xfrm>
              <a:off x="8295899" y="2492712"/>
              <a:ext cx="41247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If you </a:t>
              </a:r>
              <a:r>
                <a:rPr lang="en-US" sz="2400" b="1" dirty="0">
                  <a:solidFill>
                    <a:schemeClr val="accent1"/>
                  </a:solidFill>
                </a:rPr>
                <a:t>massively </a:t>
              </a:r>
            </a:p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over-parameterize</a:t>
              </a:r>
              <a:r>
                <a:rPr lang="en-US" sz="2400" dirty="0">
                  <a:solidFill>
                    <a:schemeClr val="accent1"/>
                  </a:solidFill>
                </a:rPr>
                <a:t>...</a:t>
              </a:r>
            </a:p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...good things happen?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311E9262-ED32-0FDA-4F70-87E7DF568356}"/>
                </a:ext>
              </a:extLst>
            </p:cNvPr>
            <p:cNvSpPr/>
            <p:nvPr/>
          </p:nvSpPr>
          <p:spPr>
            <a:xfrm rot="5400000">
              <a:off x="10266890" y="4161946"/>
              <a:ext cx="1340529" cy="5400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316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343B-02C5-B652-FB94-C12A7E9A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r>
              <a:rPr lang="en-US" sz="2400" dirty="0"/>
              <a:t>Digit classification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E8032-A033-7A3B-8492-2C51616C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29" y="90488"/>
            <a:ext cx="6934200" cy="16002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7C316B-8F48-66CD-5CE3-59D33872E12C}"/>
              </a:ext>
            </a:extLst>
          </p:cNvPr>
          <p:cNvGrpSpPr/>
          <p:nvPr/>
        </p:nvGrpSpPr>
        <p:grpSpPr>
          <a:xfrm>
            <a:off x="-132735" y="1965325"/>
            <a:ext cx="12588977" cy="4527550"/>
            <a:chOff x="-132735" y="1965325"/>
            <a:chExt cx="12588977" cy="45275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8A2D56-8CA5-1073-FC4E-03FC82731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9642" y="2046440"/>
              <a:ext cx="7086600" cy="3009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53E0F6-3D19-54CF-09AB-B83F4F520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2735" y="1965325"/>
              <a:ext cx="6413500" cy="255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9AFECD-D2B6-6762-EDB3-01828710A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208" y="4338741"/>
              <a:ext cx="4876800" cy="863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3A78D1-F098-439F-7D38-F7EC3B5A3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9800" y="5474919"/>
              <a:ext cx="7772400" cy="1017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93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94DC-4C05-729E-602F-84F8079F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04" y="365125"/>
            <a:ext cx="10515600" cy="1325563"/>
          </a:xfrm>
        </p:spPr>
        <p:txBody>
          <a:bodyPr/>
          <a:lstStyle/>
          <a:p>
            <a:r>
              <a:rPr lang="en-US" dirty="0"/>
              <a:t>Related </a:t>
            </a:r>
            <a:br>
              <a:rPr lang="en-US" dirty="0"/>
            </a:br>
            <a:r>
              <a:rPr lang="en-US" dirty="0"/>
              <a:t>phenomenon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7B2F1-51CC-CF40-82F0-12C9C9C4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2326"/>
            <a:ext cx="5828070" cy="4351338"/>
          </a:xfrm>
        </p:spPr>
        <p:txBody>
          <a:bodyPr/>
          <a:lstStyle/>
          <a:p>
            <a:r>
              <a:rPr lang="en-US" dirty="0"/>
              <a:t>ML researchers have used the same datasets (like ImageNet) for decades.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Have their solutions “overfit” to this particular dataset?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Is that a problem?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A1ADB8-85F3-F754-91FB-21B2111FF160}"/>
              </a:ext>
            </a:extLst>
          </p:cNvPr>
          <p:cNvGrpSpPr/>
          <p:nvPr/>
        </p:nvGrpSpPr>
        <p:grpSpPr>
          <a:xfrm>
            <a:off x="6666270" y="1570849"/>
            <a:ext cx="5368413" cy="5216994"/>
            <a:chOff x="6666270" y="1570849"/>
            <a:chExt cx="5368413" cy="5216994"/>
          </a:xfrm>
        </p:grpSpPr>
        <p:pic>
          <p:nvPicPr>
            <p:cNvPr id="35850" name="Picture 10" descr="ImageNet Dataset | Papers With Code">
              <a:extLst>
                <a:ext uri="{FF2B5EF4-FFF2-40B4-BE49-F238E27FC236}">
                  <a16:creationId xmlns:a16="http://schemas.microsoft.com/office/drawing/2014/main" id="{92890709-C5DD-0CA2-9A95-5998A420C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6268" y="1570849"/>
              <a:ext cx="4807973" cy="4807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C1EF57B-A37B-34D4-1799-CAEC8905D52D}"/>
                </a:ext>
              </a:extLst>
            </p:cNvPr>
            <p:cNvSpPr txBox="1"/>
            <p:nvPr/>
          </p:nvSpPr>
          <p:spPr>
            <a:xfrm>
              <a:off x="6666270" y="6418511"/>
              <a:ext cx="5368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ImageNet: Labeled pictures of lots of different things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2C3887A-45C2-17A7-AE36-F486555D6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2" y="-61529"/>
            <a:ext cx="7020231" cy="171252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6" name="AutoShape 4" descr="ImageNet Dataset - Machine Learning Datasets">
            <a:extLst>
              <a:ext uri="{FF2B5EF4-FFF2-40B4-BE49-F238E27FC236}">
                <a16:creationId xmlns:a16="http://schemas.microsoft.com/office/drawing/2014/main" id="{53C0A80B-6D2F-C8A0-FA9A-04EDCFF564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E321F-8506-2233-DA3A-E124A71653A0}"/>
              </a:ext>
            </a:extLst>
          </p:cNvPr>
          <p:cNvSpPr txBox="1"/>
          <p:nvPr/>
        </p:nvSpPr>
        <p:spPr>
          <a:xfrm>
            <a:off x="2080106" y="4347491"/>
            <a:ext cx="1592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7D419-5109-0FD6-4A16-4B203C541BC1}"/>
              </a:ext>
            </a:extLst>
          </p:cNvPr>
          <p:cNvSpPr txBox="1"/>
          <p:nvPr/>
        </p:nvSpPr>
        <p:spPr>
          <a:xfrm>
            <a:off x="2080106" y="5521329"/>
            <a:ext cx="218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Maybe not?</a:t>
            </a:r>
          </a:p>
        </p:txBody>
      </p:sp>
    </p:spTree>
    <p:extLst>
      <p:ext uri="{BB962C8B-B14F-4D97-AF65-F5344CB8AC3E}">
        <p14:creationId xmlns:p14="http://schemas.microsoft.com/office/powerpoint/2010/main" val="8155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F8C407-15C2-5110-45BB-E33D9793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2" y="-61529"/>
            <a:ext cx="7020231" cy="171252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79F0FF-8C0E-F2CC-A7FD-087D3504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4" y="1852765"/>
            <a:ext cx="6750050" cy="476100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4C8E6-3E69-E627-8087-4D20C23F0F71}"/>
              </a:ext>
            </a:extLst>
          </p:cNvPr>
          <p:cNvGrpSpPr/>
          <p:nvPr/>
        </p:nvGrpSpPr>
        <p:grpSpPr>
          <a:xfrm>
            <a:off x="324464" y="244228"/>
            <a:ext cx="3940175" cy="3398624"/>
            <a:chOff x="324464" y="244228"/>
            <a:chExt cx="3940175" cy="33986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050FA4-EE81-4EF7-035F-6FD5FD3F9491}"/>
                </a:ext>
              </a:extLst>
            </p:cNvPr>
            <p:cNvSpPr txBox="1"/>
            <p:nvPr/>
          </p:nvSpPr>
          <p:spPr>
            <a:xfrm>
              <a:off x="324464" y="244228"/>
              <a:ext cx="39401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/>
                  </a:solidFill>
                </a:rPr>
                <a:t>The line y=x.  </a:t>
              </a:r>
              <a:r>
                <a:rPr lang="en-US" sz="2400" dirty="0">
                  <a:solidFill>
                    <a:schemeClr val="accent6"/>
                  </a:solidFill>
                </a:rPr>
                <a:t>If there were no over-fitting, all the blue dots would lie on this line.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38E61B-6C3E-82BD-E3B6-D5A25078D363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2294552" y="1444557"/>
              <a:ext cx="1127074" cy="219829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E953F6-5C37-BEFE-3819-4FE2994A7283}"/>
              </a:ext>
            </a:extLst>
          </p:cNvPr>
          <p:cNvGrpSpPr/>
          <p:nvPr/>
        </p:nvGrpSpPr>
        <p:grpSpPr>
          <a:xfrm>
            <a:off x="6341806" y="2128205"/>
            <a:ext cx="4874239" cy="1032763"/>
            <a:chOff x="6341806" y="2128205"/>
            <a:chExt cx="4874239" cy="10327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04F47F-6B43-CE15-D651-52B5BAF5D13A}"/>
                </a:ext>
              </a:extLst>
            </p:cNvPr>
            <p:cNvSpPr txBox="1"/>
            <p:nvPr/>
          </p:nvSpPr>
          <p:spPr>
            <a:xfrm>
              <a:off x="7275870" y="2128205"/>
              <a:ext cx="3940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Each of these dots is a model from a published ML paper.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55482D-958C-05FB-208C-3201BA9E1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1806" y="2433484"/>
              <a:ext cx="965584" cy="7274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85A1D4-2510-166B-5C5D-994E87D18A1B}"/>
              </a:ext>
            </a:extLst>
          </p:cNvPr>
          <p:cNvSpPr txBox="1"/>
          <p:nvPr/>
        </p:nvSpPr>
        <p:spPr>
          <a:xfrm>
            <a:off x="6824598" y="2875419"/>
            <a:ext cx="51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(The red line is a line-of-best-fit – aka regression!)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D73615-A7D5-C522-FB60-E7B568903D7B}"/>
              </a:ext>
            </a:extLst>
          </p:cNvPr>
          <p:cNvGrpSpPr/>
          <p:nvPr/>
        </p:nvGrpSpPr>
        <p:grpSpPr>
          <a:xfrm>
            <a:off x="4374446" y="4144431"/>
            <a:ext cx="7299088" cy="1938992"/>
            <a:chOff x="4374446" y="4144431"/>
            <a:chExt cx="7299088" cy="19389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07B7C1-A9D9-8B32-1E9B-D77176B04844}"/>
                </a:ext>
              </a:extLst>
            </p:cNvPr>
            <p:cNvSpPr txBox="1"/>
            <p:nvPr/>
          </p:nvSpPr>
          <p:spPr>
            <a:xfrm>
              <a:off x="7351078" y="4144431"/>
              <a:ext cx="432245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The red line has a pretty large slope – that suggests that even though the models have “overfit,” they are still learning something!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5FE0C10-FC58-15CA-525E-0F958A907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4446" y="4523628"/>
              <a:ext cx="313430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9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5B22-6F93-D000-46A8-3136FBAD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4CFE6-01AB-DAC1-288D-1F618F215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(and related ML models) work well when they are </a:t>
            </a:r>
            <a:r>
              <a:rPr lang="en-US" b="1" dirty="0"/>
              <a:t>really over-parameterized.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This should be surprising!  Isn’t over-fitting bad?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Why</a:t>
            </a:r>
            <a:r>
              <a:rPr lang="en-US" dirty="0">
                <a:solidFill>
                  <a:schemeClr val="accent1"/>
                </a:solidFill>
              </a:rPr>
              <a:t> this happens is the subject of a lot of ongoing research!</a:t>
            </a:r>
          </a:p>
          <a:p>
            <a:endParaRPr lang="en-US" dirty="0"/>
          </a:p>
          <a:p>
            <a:r>
              <a:rPr lang="en-US" dirty="0"/>
              <a:t>Back to assumptions about the world/our data...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are implicitly relying on an assumption like </a:t>
            </a:r>
            <a:r>
              <a:rPr lang="en-US" b="1" dirty="0">
                <a:solidFill>
                  <a:schemeClr val="accent1"/>
                </a:solidFill>
              </a:rPr>
              <a:t>“the world/our data/gradient descent/neural networks work together in such a way that over-parameterization can be good.”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But we don’t really understand (yet) what that means.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8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323F-8264-47AD-9A4E-089CFA46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model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634B-9F04-137D-4BE7-C4767DAC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the model?</a:t>
            </a:r>
          </a:p>
          <a:p>
            <a:endParaRPr lang="en-US" dirty="0"/>
          </a:p>
          <a:p>
            <a:r>
              <a:rPr lang="en-US" dirty="0"/>
              <a:t>How do we fit the model?</a:t>
            </a:r>
          </a:p>
          <a:p>
            <a:endParaRPr lang="en-US" dirty="0"/>
          </a:p>
          <a:p>
            <a:r>
              <a:rPr lang="en-US" dirty="0"/>
              <a:t>When is it reasonable?  What assumptions does it impose?</a:t>
            </a:r>
          </a:p>
          <a:p>
            <a:endParaRPr lang="en-US" dirty="0"/>
          </a:p>
          <a:p>
            <a:r>
              <a:rPr lang="en-US" dirty="0"/>
              <a:t>How do we interpret the model once it is fit?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2DF25-CD91-2763-AFC9-148B07FFDD40}"/>
              </a:ext>
            </a:extLst>
          </p:cNvPr>
          <p:cNvSpPr txBox="1"/>
          <p:nvPr/>
        </p:nvSpPr>
        <p:spPr>
          <a:xfrm>
            <a:off x="194872" y="1679872"/>
            <a:ext cx="347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need to answer: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834DF8A-8FC3-6611-88D5-A25A186E61D3}"/>
              </a:ext>
            </a:extLst>
          </p:cNvPr>
          <p:cNvSpPr/>
          <p:nvPr/>
        </p:nvSpPr>
        <p:spPr>
          <a:xfrm rot="4674316">
            <a:off x="9839564" y="3605794"/>
            <a:ext cx="810228" cy="983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68435-CF71-B325-69C0-51658AB4F585}"/>
              </a:ext>
            </a:extLst>
          </p:cNvPr>
          <p:cNvSpPr txBox="1"/>
          <p:nvPr/>
        </p:nvSpPr>
        <p:spPr>
          <a:xfrm>
            <a:off x="1637070" y="2678259"/>
            <a:ext cx="917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 of neuroscience-inspired “neurons”, with weights and thresholds “b”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FB47B-B607-14E0-4596-D1597A6F289A}"/>
              </a:ext>
            </a:extLst>
          </p:cNvPr>
          <p:cNvSpPr txBox="1"/>
          <p:nvPr/>
        </p:nvSpPr>
        <p:spPr>
          <a:xfrm>
            <a:off x="1745224" y="3728387"/>
            <a:ext cx="917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Gradient descent!  (Walk downhill and hope for the best)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EF5BA-4564-40F0-AAA5-C8ACF34B5252}"/>
              </a:ext>
            </a:extLst>
          </p:cNvPr>
          <p:cNvSpPr txBox="1"/>
          <p:nvPr/>
        </p:nvSpPr>
        <p:spPr>
          <a:xfrm>
            <a:off x="1831721" y="4596912"/>
            <a:ext cx="9173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The observables predict what we want; We have enough data; The data is ”representative” of the population we care above; And some other things we don’t fully understand...</a:t>
            </a:r>
          </a:p>
        </p:txBody>
      </p:sp>
    </p:spTree>
    <p:extLst>
      <p:ext uri="{BB962C8B-B14F-4D97-AF65-F5344CB8AC3E}">
        <p14:creationId xmlns:p14="http://schemas.microsoft.com/office/powerpoint/2010/main" val="16724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16367 0.175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6E05-7E61-467D-F24B-CD45E1C6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interpret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B1103-BA13-6EB5-128A-CE1D82028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721ED-1E5A-E088-5DF7-55A566B8DA62}"/>
              </a:ext>
            </a:extLst>
          </p:cNvPr>
          <p:cNvSpPr txBox="1"/>
          <p:nvPr/>
        </p:nvSpPr>
        <p:spPr>
          <a:xfrm>
            <a:off x="2851322" y="3278019"/>
            <a:ext cx="60980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We don’t!  </a:t>
            </a:r>
          </a:p>
          <a:p>
            <a:pPr algn="ctr"/>
            <a:r>
              <a:rPr lang="en-US" sz="4400" dirty="0">
                <a:solidFill>
                  <a:schemeClr val="accent1"/>
                </a:solidFill>
              </a:rPr>
              <a:t>This is just for prediction!</a:t>
            </a:r>
          </a:p>
        </p:txBody>
      </p:sp>
    </p:spTree>
    <p:extLst>
      <p:ext uri="{BB962C8B-B14F-4D97-AF65-F5344CB8AC3E}">
        <p14:creationId xmlns:p14="http://schemas.microsoft.com/office/powerpoint/2010/main" val="32646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172D-5808-35C5-0C72-8224DADF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interpret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5870-DC6A-0356-BF4D-47B31AB9A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1: We don’t.</a:t>
            </a:r>
          </a:p>
          <a:p>
            <a:r>
              <a:rPr lang="en-US" dirty="0"/>
              <a:t>Answer 2:  We don’t, but... We can embed it in a larger model, which we can interpret.</a:t>
            </a:r>
          </a:p>
        </p:txBody>
      </p:sp>
    </p:spTree>
    <p:extLst>
      <p:ext uri="{BB962C8B-B14F-4D97-AF65-F5344CB8AC3E}">
        <p14:creationId xmlns:p14="http://schemas.microsoft.com/office/powerpoint/2010/main" val="405858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881C-F219-8ADB-9976-0C773C28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33EF-9FCA-4589-6FFE-331080464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1113"/>
          </a:xfrm>
        </p:spPr>
        <p:txBody>
          <a:bodyPr/>
          <a:lstStyle/>
          <a:p>
            <a:r>
              <a:rPr lang="en-US" dirty="0"/>
              <a:t>Structure that we impose on the world.</a:t>
            </a:r>
          </a:p>
          <a:p>
            <a:r>
              <a:rPr lang="en-US" dirty="0"/>
              <a:t>All models are wrong, but some are useful.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349E20-EEAF-2DB0-E4F3-70E5EB5834CE}"/>
              </a:ext>
            </a:extLst>
          </p:cNvPr>
          <p:cNvGrpSpPr/>
          <p:nvPr/>
        </p:nvGrpSpPr>
        <p:grpSpPr>
          <a:xfrm>
            <a:off x="-111380" y="4097470"/>
            <a:ext cx="12458464" cy="2909065"/>
            <a:chOff x="-111380" y="4097470"/>
            <a:chExt cx="12458464" cy="29090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164EA4-D390-1026-C060-A9593E070D7E}"/>
                </a:ext>
              </a:extLst>
            </p:cNvPr>
            <p:cNvGrpSpPr/>
            <p:nvPr/>
          </p:nvGrpSpPr>
          <p:grpSpPr>
            <a:xfrm>
              <a:off x="9858369" y="4465706"/>
              <a:ext cx="2488715" cy="2540829"/>
              <a:chOff x="9858369" y="4465706"/>
              <a:chExt cx="2488715" cy="2540829"/>
            </a:xfrm>
          </p:grpSpPr>
          <p:pic>
            <p:nvPicPr>
              <p:cNvPr id="5" name="Picture 4" descr="Jigsaw Puzzle Pieces Stock Photo - Download Image Now - Jigsaw Piece, Heap,  Stack - iStock">
                <a:extLst>
                  <a:ext uri="{FF2B5EF4-FFF2-40B4-BE49-F238E27FC236}">
                    <a16:creationId xmlns:a16="http://schemas.microsoft.com/office/drawing/2014/main" id="{D1E31D68-7F1A-D39D-A658-F758D1AFC4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009987">
                <a:off x="9858369" y="5347392"/>
                <a:ext cx="2488715" cy="1659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3E10C9-9934-F89F-79A5-C2BD9BFBF858}"/>
                  </a:ext>
                </a:extLst>
              </p:cNvPr>
              <p:cNvSpPr txBox="1"/>
              <p:nvPr/>
            </p:nvSpPr>
            <p:spPr>
              <a:xfrm>
                <a:off x="10421873" y="4465706"/>
                <a:ext cx="17595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/>
                    </a:solidFill>
                  </a:rPr>
                  <a:t>“Chaos!  We can’t do anything!”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6ACC0E-435E-91B7-7105-9890D66167DA}"/>
                </a:ext>
              </a:extLst>
            </p:cNvPr>
            <p:cNvGrpSpPr/>
            <p:nvPr/>
          </p:nvGrpSpPr>
          <p:grpSpPr>
            <a:xfrm>
              <a:off x="1631155" y="5457391"/>
              <a:ext cx="8379622" cy="842962"/>
              <a:chOff x="607218" y="5468938"/>
              <a:chExt cx="10977563" cy="842962"/>
            </a:xfrm>
          </p:grpSpPr>
          <p:sp>
            <p:nvSpPr>
              <p:cNvPr id="8" name="Left-Right Arrow 7">
                <a:extLst>
                  <a:ext uri="{FF2B5EF4-FFF2-40B4-BE49-F238E27FC236}">
                    <a16:creationId xmlns:a16="http://schemas.microsoft.com/office/drawing/2014/main" id="{8BAAD9C1-9C5C-D3C1-40A6-3D5672776AB9}"/>
                  </a:ext>
                </a:extLst>
              </p:cNvPr>
              <p:cNvSpPr/>
              <p:nvPr/>
            </p:nvSpPr>
            <p:spPr>
              <a:xfrm>
                <a:off x="607218" y="5468938"/>
                <a:ext cx="10977563" cy="84296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3F5A6-4819-CFB5-B9DB-021683811754}"/>
                  </a:ext>
                </a:extLst>
              </p:cNvPr>
              <p:cNvSpPr txBox="1"/>
              <p:nvPr/>
            </p:nvSpPr>
            <p:spPr>
              <a:xfrm>
                <a:off x="1157287" y="5705753"/>
                <a:ext cx="2257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Simple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A29F4D-5C1D-3F50-042D-B349A26A0668}"/>
                  </a:ext>
                </a:extLst>
              </p:cNvPr>
              <p:cNvSpPr txBox="1"/>
              <p:nvPr/>
            </p:nvSpPr>
            <p:spPr>
              <a:xfrm>
                <a:off x="8777290" y="5690434"/>
                <a:ext cx="2257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Complex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0E0D47-6CF7-DECF-F792-9563DAF30196}"/>
                </a:ext>
              </a:extLst>
            </p:cNvPr>
            <p:cNvSpPr txBox="1"/>
            <p:nvPr/>
          </p:nvSpPr>
          <p:spPr>
            <a:xfrm>
              <a:off x="2219082" y="4512969"/>
              <a:ext cx="15324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Linear models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053880-2B2A-5E61-0B4C-ED4888AF6219}"/>
                </a:ext>
              </a:extLst>
            </p:cNvPr>
            <p:cNvSpPr txBox="1"/>
            <p:nvPr/>
          </p:nvSpPr>
          <p:spPr>
            <a:xfrm>
              <a:off x="8168450" y="4205806"/>
              <a:ext cx="2047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Neural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networks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769ED2-665D-961A-A699-3F2C77ECB21A}"/>
                </a:ext>
              </a:extLst>
            </p:cNvPr>
            <p:cNvSpPr txBox="1"/>
            <p:nvPr/>
          </p:nvSpPr>
          <p:spPr>
            <a:xfrm>
              <a:off x="3576396" y="4097470"/>
              <a:ext cx="17595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Low-degree models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15B813-E03C-D7D7-5C45-474B027CBE3A}"/>
                </a:ext>
              </a:extLst>
            </p:cNvPr>
            <p:cNvSpPr txBox="1"/>
            <p:nvPr/>
          </p:nvSpPr>
          <p:spPr>
            <a:xfrm>
              <a:off x="5321882" y="4612421"/>
              <a:ext cx="2047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Sparse/Low-rank models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6AC89A-1AA5-CE58-E60E-03BE1EF76691}"/>
                </a:ext>
              </a:extLst>
            </p:cNvPr>
            <p:cNvGrpSpPr/>
            <p:nvPr/>
          </p:nvGrpSpPr>
          <p:grpSpPr>
            <a:xfrm>
              <a:off x="-111380" y="4569107"/>
              <a:ext cx="2002969" cy="1892058"/>
              <a:chOff x="-111380" y="4569107"/>
              <a:chExt cx="2002969" cy="1892058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FE7CE0C-68D6-E445-2D09-8FC112209B1C}"/>
                  </a:ext>
                </a:extLst>
              </p:cNvPr>
              <p:cNvSpPr/>
              <p:nvPr/>
            </p:nvSpPr>
            <p:spPr>
              <a:xfrm>
                <a:off x="190713" y="5470296"/>
                <a:ext cx="1423102" cy="990869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glow rad="225871">
                  <a:schemeClr val="bg2">
                    <a:lumMod val="5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ourier" pitchFamily="2" charset="0"/>
                  </a:rPr>
                  <a:t>Universe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4A815F-3952-06EA-7369-CD8EE90B6123}"/>
                  </a:ext>
                </a:extLst>
              </p:cNvPr>
              <p:cNvSpPr txBox="1"/>
              <p:nvPr/>
            </p:nvSpPr>
            <p:spPr>
              <a:xfrm>
                <a:off x="-111380" y="4569107"/>
                <a:ext cx="20029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/>
                    </a:solidFill>
                  </a:rPr>
                  <a:t>“The universe is a uniform void.”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4B7D5E-9638-D2F4-C303-9D11FEE0D0EF}"/>
                </a:ext>
              </a:extLst>
            </p:cNvPr>
            <p:cNvSpPr txBox="1"/>
            <p:nvPr/>
          </p:nvSpPr>
          <p:spPr>
            <a:xfrm>
              <a:off x="7575305" y="4320890"/>
              <a:ext cx="10027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accent2"/>
                  </a:solidFill>
                </a:rPr>
                <a:t>...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CE2993-4E1D-535C-DA53-1525B302E350}"/>
              </a:ext>
            </a:extLst>
          </p:cNvPr>
          <p:cNvGrpSpPr/>
          <p:nvPr/>
        </p:nvGrpSpPr>
        <p:grpSpPr>
          <a:xfrm>
            <a:off x="7894032" y="3219656"/>
            <a:ext cx="3681878" cy="1066979"/>
            <a:chOff x="1525232" y="3560066"/>
            <a:chExt cx="7161567" cy="1066979"/>
          </a:xfrm>
        </p:grpSpPr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A0490703-A54C-B813-98B4-B414E60BAEA7}"/>
                </a:ext>
              </a:extLst>
            </p:cNvPr>
            <p:cNvSpPr/>
            <p:nvPr/>
          </p:nvSpPr>
          <p:spPr>
            <a:xfrm rot="9011700">
              <a:off x="2755321" y="3987242"/>
              <a:ext cx="600469" cy="639803"/>
            </a:xfrm>
            <a:prstGeom prst="up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6D0DB4-8445-EBE9-150C-7CE7476B93BE}"/>
                </a:ext>
              </a:extLst>
            </p:cNvPr>
            <p:cNvSpPr txBox="1"/>
            <p:nvPr/>
          </p:nvSpPr>
          <p:spPr>
            <a:xfrm>
              <a:off x="1525232" y="3560066"/>
              <a:ext cx="7161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Today!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2641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D817BF-892E-72C1-867F-37BBD3846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97" y="2233064"/>
            <a:ext cx="7772400" cy="2739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FFA8E-48B9-1872-19DA-175F8926C6D3}"/>
              </a:ext>
            </a:extLst>
          </p:cNvPr>
          <p:cNvSpPr txBox="1"/>
          <p:nvPr/>
        </p:nvSpPr>
        <p:spPr>
          <a:xfrm>
            <a:off x="8239303" y="2309264"/>
            <a:ext cx="37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</a:rPr>
              <a:t>Demirer</a:t>
            </a:r>
            <a:r>
              <a:rPr lang="en-US" sz="2000" dirty="0">
                <a:solidFill>
                  <a:schemeClr val="accent1"/>
                </a:solidFill>
              </a:rPr>
              <a:t> did his BA and MA at </a:t>
            </a:r>
            <a:r>
              <a:rPr lang="en-US" sz="2000" dirty="0" err="1">
                <a:solidFill>
                  <a:schemeClr val="accent1"/>
                </a:solidFill>
              </a:rPr>
              <a:t>Koç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8F7AE-E756-8A1D-3F5A-BEBA4DA9F766}"/>
              </a:ext>
            </a:extLst>
          </p:cNvPr>
          <p:cNvSpPr txBox="1">
            <a:spLocks/>
          </p:cNvSpPr>
          <p:nvPr/>
        </p:nvSpPr>
        <p:spPr>
          <a:xfrm>
            <a:off x="631372" y="36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Example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DE8FC8-DE61-6846-2181-5CC37938545A}"/>
              </a:ext>
            </a:extLst>
          </p:cNvPr>
          <p:cNvCxnSpPr>
            <a:stCxn id="6" idx="2"/>
          </p:cNvCxnSpPr>
          <p:nvPr/>
        </p:nvCxnSpPr>
        <p:spPr>
          <a:xfrm flipH="1">
            <a:off x="9187543" y="2709374"/>
            <a:ext cx="911560" cy="135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717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7D47-C055-CE63-B65D-48AED52D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 of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60166-14DA-2B48-2098-E2DA013E8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634538" cy="5032375"/>
          </a:xfrm>
        </p:spPr>
        <p:txBody>
          <a:bodyPr>
            <a:normAutofit/>
          </a:bodyPr>
          <a:lstStyle/>
          <a:p>
            <a:r>
              <a:rPr lang="en-US" dirty="0"/>
              <a:t>Say we are in a setting where there lots of observables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model that uses all these observables as variables will be </a:t>
            </a:r>
            <a:r>
              <a:rPr lang="en-US" b="1" dirty="0"/>
              <a:t>over-parameterized</a:t>
            </a:r>
            <a:r>
              <a:rPr lang="en-US" dirty="0"/>
              <a:t>.</a:t>
            </a:r>
          </a:p>
          <a:p>
            <a:r>
              <a:rPr lang="en-US" dirty="0"/>
              <a:t>Sounds like a job for Neural Networks!</a:t>
            </a:r>
          </a:p>
          <a:p>
            <a:r>
              <a:rPr lang="en-US" dirty="0"/>
              <a:t>But...we have a causal question...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BD32F-971D-4582-3669-F92A203B5102}"/>
              </a:ext>
            </a:extLst>
          </p:cNvPr>
          <p:cNvGrpSpPr/>
          <p:nvPr/>
        </p:nvGrpSpPr>
        <p:grpSpPr>
          <a:xfrm>
            <a:off x="415057" y="2939143"/>
            <a:ext cx="7988335" cy="1580663"/>
            <a:chOff x="415057" y="2939143"/>
            <a:chExt cx="7988335" cy="15806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8D3953-906F-5860-25F3-0DE1B8A9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15057" y="2939143"/>
              <a:ext cx="998349" cy="158066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7F4EB5-FDF0-1FBA-E5B0-863710663244}"/>
                </a:ext>
              </a:extLst>
            </p:cNvPr>
            <p:cNvSpPr txBox="1"/>
            <p:nvPr/>
          </p:nvSpPr>
          <p:spPr>
            <a:xfrm>
              <a:off x="1413406" y="2939143"/>
              <a:ext cx="28209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Age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Education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Browsing history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Facebook friends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Every purchase ever made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F6DBBF-180B-5F5B-4C23-E61C925A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584096" y="2939143"/>
              <a:ext cx="998349" cy="15806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7A8C6D-5DF5-477E-E0F0-14AD0F3C25BD}"/>
                </a:ext>
              </a:extLst>
            </p:cNvPr>
            <p:cNvSpPr txBox="1"/>
            <p:nvPr/>
          </p:nvSpPr>
          <p:spPr>
            <a:xfrm>
              <a:off x="5582445" y="2939143"/>
              <a:ext cx="28209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Age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Education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Browsing history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Facebook friends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Every purchase ever made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05CB61-92E4-52C5-795A-DFE5509EC25F}"/>
              </a:ext>
            </a:extLst>
          </p:cNvPr>
          <p:cNvGrpSpPr/>
          <p:nvPr/>
        </p:nvGrpSpPr>
        <p:grpSpPr>
          <a:xfrm>
            <a:off x="7627182" y="2389937"/>
            <a:ext cx="4417651" cy="2179320"/>
            <a:chOff x="7627182" y="2389937"/>
            <a:chExt cx="4417651" cy="21793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037921-F262-879F-DC27-045AECDA4DB9}"/>
                </a:ext>
              </a:extLst>
            </p:cNvPr>
            <p:cNvSpPr txBox="1"/>
            <p:nvPr/>
          </p:nvSpPr>
          <p:spPr>
            <a:xfrm>
              <a:off x="9209315" y="2389937"/>
              <a:ext cx="2835518" cy="2179320"/>
            </a:xfrm>
            <a:prstGeom prst="wedgeRoundRectCallout">
              <a:avLst>
                <a:gd name="adj1" fmla="val -72923"/>
                <a:gd name="adj2" fmla="val -994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What is the effect of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ysClr val="windowText" lastClr="000000"/>
                  </a:solidFill>
                </a:rPr>
                <a:t>college on earnings?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ysClr val="windowText" lastClr="000000"/>
                  </a:solidFill>
                </a:rPr>
                <a:t>This government program on outcomes?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ysClr val="windowText" lastClr="000000"/>
                  </a:solidFill>
                </a:rPr>
                <a:t>Etc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...Wait, aren’t there more of you?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433F37-E3DC-DECA-F885-A0AAD02F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627182" y="2718431"/>
              <a:ext cx="1217272" cy="1826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63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25C5-0523-FF0A-8E84-C2BB9007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D29B6-09E0-CD12-A479-1660373FDDC0}"/>
              </a:ext>
            </a:extLst>
          </p:cNvPr>
          <p:cNvSpPr txBox="1"/>
          <p:nvPr/>
        </p:nvSpPr>
        <p:spPr>
          <a:xfrm>
            <a:off x="2046515" y="1873636"/>
            <a:ext cx="257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Regression!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B5B3D3-E93D-1E65-0E37-D064F04AEF05}"/>
              </a:ext>
            </a:extLst>
          </p:cNvPr>
          <p:cNvSpPr txBox="1"/>
          <p:nvPr/>
        </p:nvSpPr>
        <p:spPr>
          <a:xfrm>
            <a:off x="9024257" y="1796142"/>
            <a:ext cx="2579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Neural Networks!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43471-A0BF-DA53-B365-7C2496C08BD3}"/>
              </a:ext>
            </a:extLst>
          </p:cNvPr>
          <p:cNvSpPr txBox="1"/>
          <p:nvPr/>
        </p:nvSpPr>
        <p:spPr>
          <a:xfrm>
            <a:off x="272143" y="3679372"/>
            <a:ext cx="1469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Can interpret parameters of 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DEE99-4B68-F017-CCAD-7066710EAD2A}"/>
              </a:ext>
            </a:extLst>
          </p:cNvPr>
          <p:cNvSpPr txBox="1"/>
          <p:nvPr/>
        </p:nvSpPr>
        <p:spPr>
          <a:xfrm>
            <a:off x="272143" y="5094515"/>
            <a:ext cx="1469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Can fit the model in a way that will “generalize” to test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CEDF65-2F77-28F2-86A1-352C377B3648}"/>
              </a:ext>
            </a:extLst>
          </p:cNvPr>
          <p:cNvGrpSpPr/>
          <p:nvPr/>
        </p:nvGrpSpPr>
        <p:grpSpPr>
          <a:xfrm>
            <a:off x="9449240" y="2373884"/>
            <a:ext cx="1729948" cy="1129883"/>
            <a:chOff x="3935362" y="2188492"/>
            <a:chExt cx="5061154" cy="37698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6EE92D8-D6B6-8736-FBC9-023FACCB6A0C}"/>
                </a:ext>
              </a:extLst>
            </p:cNvPr>
            <p:cNvSpPr/>
            <p:nvPr/>
          </p:nvSpPr>
          <p:spPr>
            <a:xfrm>
              <a:off x="3935362" y="2793140"/>
              <a:ext cx="298452" cy="28737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CC4CF6-FEC4-8906-A7B6-5D27A6191298}"/>
                </a:ext>
              </a:extLst>
            </p:cNvPr>
            <p:cNvGrpSpPr/>
            <p:nvPr/>
          </p:nvGrpSpPr>
          <p:grpSpPr>
            <a:xfrm>
              <a:off x="5377096" y="2997977"/>
              <a:ext cx="397847" cy="2447573"/>
              <a:chOff x="2792566" y="2415396"/>
              <a:chExt cx="485472" cy="264818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Rounded Rectangle 74">
                    <a:extLst>
                      <a:ext uri="{FF2B5EF4-FFF2-40B4-BE49-F238E27FC236}">
                        <a16:creationId xmlns:a16="http://schemas.microsoft.com/office/drawing/2014/main" id="{CDED109E-DECA-700B-98A3-5C375FD4E11C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75" name="Rounded Rectangle 74">
                    <a:extLst>
                      <a:ext uri="{FF2B5EF4-FFF2-40B4-BE49-F238E27FC236}">
                        <a16:creationId xmlns:a16="http://schemas.microsoft.com/office/drawing/2014/main" id="{CDED109E-DECA-700B-98A3-5C375FD4E1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 l="-16667" b="-16667"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Rounded Rectangle 75">
                    <a:extLst>
                      <a:ext uri="{FF2B5EF4-FFF2-40B4-BE49-F238E27FC236}">
                        <a16:creationId xmlns:a16="http://schemas.microsoft.com/office/drawing/2014/main" id="{BF057E16-9596-C645-1560-AB02C4E3A681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76" name="Rounded Rectangle 75">
                    <a:extLst>
                      <a:ext uri="{FF2B5EF4-FFF2-40B4-BE49-F238E27FC236}">
                        <a16:creationId xmlns:a16="http://schemas.microsoft.com/office/drawing/2014/main" id="{BF057E16-9596-C645-1560-AB02C4E3A6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l="-16667" b="-16667"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Rounded Rectangle 76">
                    <a:extLst>
                      <a:ext uri="{FF2B5EF4-FFF2-40B4-BE49-F238E27FC236}">
                        <a16:creationId xmlns:a16="http://schemas.microsoft.com/office/drawing/2014/main" id="{3AB8BB81-088E-300B-A541-27012079C45F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77" name="Rounded Rectangle 76">
                    <a:extLst>
                      <a:ext uri="{FF2B5EF4-FFF2-40B4-BE49-F238E27FC236}">
                        <a16:creationId xmlns:a16="http://schemas.microsoft.com/office/drawing/2014/main" id="{3AB8BB81-088E-300B-A541-27012079C4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l="-16667" b="-16667"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Rounded Rectangle 77">
                    <a:extLst>
                      <a:ext uri="{FF2B5EF4-FFF2-40B4-BE49-F238E27FC236}">
                        <a16:creationId xmlns:a16="http://schemas.microsoft.com/office/drawing/2014/main" id="{DFB6F312-D1CB-D7BB-ED96-273CB4561496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78" name="Rounded Rectangle 77">
                    <a:extLst>
                      <a:ext uri="{FF2B5EF4-FFF2-40B4-BE49-F238E27FC236}">
                        <a16:creationId xmlns:a16="http://schemas.microsoft.com/office/drawing/2014/main" id="{DFB6F312-D1CB-D7BB-ED96-273CB456149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l="-16667" b="-7692"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1D9197F-FD56-FD0C-4EAC-5C7990A0CF50}"/>
                </a:ext>
              </a:extLst>
            </p:cNvPr>
            <p:cNvGrpSpPr/>
            <p:nvPr/>
          </p:nvGrpSpPr>
          <p:grpSpPr>
            <a:xfrm>
              <a:off x="6858360" y="2188492"/>
              <a:ext cx="397847" cy="3769856"/>
              <a:chOff x="4600075" y="1539563"/>
              <a:chExt cx="485472" cy="4078848"/>
            </a:xfrm>
            <a:solidFill>
              <a:srgbClr val="7030A0"/>
            </a:solidFill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DF6CDB3-BA7B-F958-9EED-94D078E3EC03}"/>
                  </a:ext>
                </a:extLst>
              </p:cNvPr>
              <p:cNvGrpSpPr/>
              <p:nvPr/>
            </p:nvGrpSpPr>
            <p:grpSpPr>
              <a:xfrm>
                <a:off x="4600075" y="1539563"/>
                <a:ext cx="485472" cy="2648186"/>
                <a:chOff x="2792566" y="2415396"/>
                <a:chExt cx="485472" cy="2648186"/>
              </a:xfrm>
              <a:grpFill/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Rounded Rectangle 70">
                      <a:extLst>
                        <a:ext uri="{FF2B5EF4-FFF2-40B4-BE49-F238E27FC236}">
                          <a16:creationId xmlns:a16="http://schemas.microsoft.com/office/drawing/2014/main" id="{C4EBE93C-3123-6321-2793-4167B1B58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71" name="Rounded Rectangle 70">
                      <a:extLst>
                        <a:ext uri="{FF2B5EF4-FFF2-40B4-BE49-F238E27FC236}">
                          <a16:creationId xmlns:a16="http://schemas.microsoft.com/office/drawing/2014/main" id="{C4EBE93C-3123-6321-2793-4167B1B5897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 l="-25000" b="-7692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2" name="Rounded Rectangle 71">
                      <a:extLst>
                        <a:ext uri="{FF2B5EF4-FFF2-40B4-BE49-F238E27FC236}">
                          <a16:creationId xmlns:a16="http://schemas.microsoft.com/office/drawing/2014/main" id="{B0E9FA0D-41F7-23FD-6C6F-070323EC0D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72" name="Rounded Rectangle 71">
                      <a:extLst>
                        <a:ext uri="{FF2B5EF4-FFF2-40B4-BE49-F238E27FC236}">
                          <a16:creationId xmlns:a16="http://schemas.microsoft.com/office/drawing/2014/main" id="{B0E9FA0D-41F7-23FD-6C6F-070323EC0D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 l="-25000" b="-7692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3" name="Rounded Rectangle 72">
                      <a:extLst>
                        <a:ext uri="{FF2B5EF4-FFF2-40B4-BE49-F238E27FC236}">
                          <a16:creationId xmlns:a16="http://schemas.microsoft.com/office/drawing/2014/main" id="{1435F62F-D449-7BBA-31B1-E0FB157A2F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73" name="Rounded Rectangle 72">
                      <a:extLst>
                        <a:ext uri="{FF2B5EF4-FFF2-40B4-BE49-F238E27FC236}">
                          <a16:creationId xmlns:a16="http://schemas.microsoft.com/office/drawing/2014/main" id="{1435F62F-D449-7BBA-31B1-E0FB157A2F1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 l="-25000" b="-7692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4" name="Rounded Rectangle 73">
                      <a:extLst>
                        <a:ext uri="{FF2B5EF4-FFF2-40B4-BE49-F238E27FC236}">
                          <a16:creationId xmlns:a16="http://schemas.microsoft.com/office/drawing/2014/main" id="{8352E8D8-0CF4-825D-5EFA-423CE5388C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74" name="Rounded Rectangle 73">
                      <a:extLst>
                        <a:ext uri="{FF2B5EF4-FFF2-40B4-BE49-F238E27FC236}">
                          <a16:creationId xmlns:a16="http://schemas.microsoft.com/office/drawing/2014/main" id="{8352E8D8-0CF4-825D-5EFA-423CE5388C0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 l="-25000" b="-7692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Rounded Rectangle 68">
                    <a:extLst>
                      <a:ext uri="{FF2B5EF4-FFF2-40B4-BE49-F238E27FC236}">
                        <a16:creationId xmlns:a16="http://schemas.microsoft.com/office/drawing/2014/main" id="{57374D83-E2DB-0118-5C17-C929379E0386}"/>
                      </a:ext>
                    </a:extLst>
                  </p:cNvPr>
                  <p:cNvSpPr/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69" name="Rounded Rectangle 68">
                    <a:extLst>
                      <a:ext uri="{FF2B5EF4-FFF2-40B4-BE49-F238E27FC236}">
                        <a16:creationId xmlns:a16="http://schemas.microsoft.com/office/drawing/2014/main" id="{57374D83-E2DB-0118-5C17-C929379E03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 l="-25000" b="-8333"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Rounded Rectangle 69">
                    <a:extLst>
                      <a:ext uri="{FF2B5EF4-FFF2-40B4-BE49-F238E27FC236}">
                        <a16:creationId xmlns:a16="http://schemas.microsoft.com/office/drawing/2014/main" id="{1FE1E89B-789D-1E23-30A5-4CF699783523}"/>
                      </a:ext>
                    </a:extLst>
                  </p:cNvPr>
                  <p:cNvSpPr/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70" name="Rounded Rectangle 69">
                    <a:extLst>
                      <a:ext uri="{FF2B5EF4-FFF2-40B4-BE49-F238E27FC236}">
                        <a16:creationId xmlns:a16="http://schemas.microsoft.com/office/drawing/2014/main" id="{1FE1E89B-789D-1E23-30A5-4CF6997835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 l="-25000" b="-7692"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037942-76B1-777E-EBAE-BE5864BE4A6B}"/>
                </a:ext>
              </a:extLst>
            </p:cNvPr>
            <p:cNvGrpSpPr/>
            <p:nvPr/>
          </p:nvGrpSpPr>
          <p:grpSpPr>
            <a:xfrm>
              <a:off x="4233810" y="3083663"/>
              <a:ext cx="1148261" cy="2349316"/>
              <a:chOff x="1397475" y="2508106"/>
              <a:chExt cx="1401163" cy="2541875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29053FE-1E1C-DD30-4D79-2171558C70A0}"/>
                  </a:ext>
                </a:extLst>
              </p:cNvPr>
              <p:cNvCxnSpPr>
                <a:endCxn id="75" idx="1"/>
              </p:cNvCxnSpPr>
              <p:nvPr/>
            </p:nvCxnSpPr>
            <p:spPr>
              <a:xfrm>
                <a:off x="1397479" y="2508106"/>
                <a:ext cx="1395088" cy="15112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092CFA-84A8-ED02-DC0C-565E7CE4230E}"/>
                  </a:ext>
                </a:extLst>
              </p:cNvPr>
              <p:cNvCxnSpPr>
                <a:cxnSpLocks/>
                <a:endCxn id="75" idx="1"/>
              </p:cNvCxnSpPr>
              <p:nvPr/>
            </p:nvCxnSpPr>
            <p:spPr>
              <a:xfrm flipV="1">
                <a:off x="1397479" y="2659231"/>
                <a:ext cx="1395088" cy="45232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D4D73AB-1110-07C8-7CAC-55DAB3B09AE4}"/>
                  </a:ext>
                </a:extLst>
              </p:cNvPr>
              <p:cNvCxnSpPr>
                <a:cxnSpLocks/>
                <a:stCxn id="9" idx="3"/>
                <a:endCxn id="75" idx="1"/>
              </p:cNvCxnSpPr>
              <p:nvPr/>
            </p:nvCxnSpPr>
            <p:spPr>
              <a:xfrm flipV="1">
                <a:off x="1397479" y="2659231"/>
                <a:ext cx="1395088" cy="108918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914B15E-5B90-9A27-AFC2-5EF1AA70DF8D}"/>
                  </a:ext>
                </a:extLst>
              </p:cNvPr>
              <p:cNvCxnSpPr>
                <a:cxnSpLocks/>
                <a:endCxn id="75" idx="1"/>
              </p:cNvCxnSpPr>
              <p:nvPr/>
            </p:nvCxnSpPr>
            <p:spPr>
              <a:xfrm flipV="1">
                <a:off x="1397479" y="2659231"/>
                <a:ext cx="1395088" cy="16864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E3D082C-BB36-556E-E29B-917D323CC3B0}"/>
                  </a:ext>
                </a:extLst>
              </p:cNvPr>
              <p:cNvCxnSpPr>
                <a:cxnSpLocks/>
                <a:endCxn id="75" idx="1"/>
              </p:cNvCxnSpPr>
              <p:nvPr/>
            </p:nvCxnSpPr>
            <p:spPr>
              <a:xfrm flipV="1">
                <a:off x="1397479" y="2659231"/>
                <a:ext cx="1395088" cy="232469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67667C1-3408-EB2F-BA46-C5C1F68DD1B3}"/>
                  </a:ext>
                </a:extLst>
              </p:cNvPr>
              <p:cNvCxnSpPr>
                <a:cxnSpLocks/>
                <a:endCxn id="78" idx="1"/>
              </p:cNvCxnSpPr>
              <p:nvPr/>
            </p:nvCxnSpPr>
            <p:spPr>
              <a:xfrm flipV="1">
                <a:off x="1397479" y="4819747"/>
                <a:ext cx="1395087" cy="16417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91104CC-0AC4-BF6B-D947-58FAE335C129}"/>
                  </a:ext>
                </a:extLst>
              </p:cNvPr>
              <p:cNvCxnSpPr>
                <a:cxnSpLocks/>
                <a:endCxn id="78" idx="1"/>
              </p:cNvCxnSpPr>
              <p:nvPr/>
            </p:nvCxnSpPr>
            <p:spPr>
              <a:xfrm>
                <a:off x="1397478" y="4374005"/>
                <a:ext cx="1395088" cy="44574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A262474-84D2-6B76-21F8-71625657F0EA}"/>
                  </a:ext>
                </a:extLst>
              </p:cNvPr>
              <p:cNvCxnSpPr>
                <a:cxnSpLocks/>
                <a:stCxn id="9" idx="3"/>
                <a:endCxn id="78" idx="1"/>
              </p:cNvCxnSpPr>
              <p:nvPr/>
            </p:nvCxnSpPr>
            <p:spPr>
              <a:xfrm>
                <a:off x="1397479" y="3748418"/>
                <a:ext cx="1395087" cy="107132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A7E40A9-E206-3A5F-F6AA-A4514C3CBB98}"/>
                  </a:ext>
                </a:extLst>
              </p:cNvPr>
              <p:cNvCxnSpPr>
                <a:cxnSpLocks/>
                <a:endCxn id="78" idx="1"/>
              </p:cNvCxnSpPr>
              <p:nvPr/>
            </p:nvCxnSpPr>
            <p:spPr>
              <a:xfrm>
                <a:off x="1397477" y="3133300"/>
                <a:ext cx="1395089" cy="16864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B5998A-D6A0-0A97-88CB-420EC695A22D}"/>
                  </a:ext>
                </a:extLst>
              </p:cNvPr>
              <p:cNvCxnSpPr>
                <a:cxnSpLocks/>
                <a:endCxn id="78" idx="1"/>
              </p:cNvCxnSpPr>
              <p:nvPr/>
            </p:nvCxnSpPr>
            <p:spPr>
              <a:xfrm>
                <a:off x="1397476" y="2538587"/>
                <a:ext cx="1395090" cy="228116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908738C-A4CA-8AF6-ECAF-D3E0460ECA46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1397479" y="3748418"/>
                <a:ext cx="1395086" cy="36603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9B1D7A3-6FA4-61A5-7D24-24F6D53D1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2516844"/>
                <a:ext cx="1395090" cy="159761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1FDB4C4-EAA4-86D3-5D23-27485BC16E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93552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BBF6DE6-4742-6DB0-3515-021DAF1739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22197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B821018-91F2-578E-0EF2-44A350A1F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3104973"/>
                <a:ext cx="1395090" cy="100948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2540F49-922E-2659-F0A3-1A5402D53EDD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 flipV="1">
                <a:off x="1397479" y="3372422"/>
                <a:ext cx="1401159" cy="37599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49AB48-4197-BAFE-B149-B31B72BC16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64908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4BD3FFA-ABCB-5AF9-6050-35999580CB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03361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8ECCCA6-10C7-A84E-58A8-CA04285FB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2537941"/>
                <a:ext cx="1367669" cy="83448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7879B8C-DE37-E473-384B-251D1CCC3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3067244"/>
                <a:ext cx="1367669" cy="30517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8616BA-DFD4-77E2-2DF9-26A1D603FBF1}"/>
                </a:ext>
              </a:extLst>
            </p:cNvPr>
            <p:cNvGrpSpPr/>
            <p:nvPr/>
          </p:nvGrpSpPr>
          <p:grpSpPr>
            <a:xfrm>
              <a:off x="5749922" y="2382623"/>
              <a:ext cx="1108439" cy="3350361"/>
              <a:chOff x="3247506" y="1749606"/>
              <a:chExt cx="1352570" cy="362497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FBB8C87-4301-DBF2-7E67-40A8D8327201}"/>
                  </a:ext>
                </a:extLst>
              </p:cNvPr>
              <p:cNvCxnSpPr>
                <a:cxnSpLocks/>
                <a:stCxn id="75" idx="3"/>
              </p:cNvCxnSpPr>
              <p:nvPr/>
            </p:nvCxnSpPr>
            <p:spPr>
              <a:xfrm flipV="1">
                <a:off x="3278038" y="1749606"/>
                <a:ext cx="1322037" cy="90962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DCACBAF-F5B2-1BF9-B38C-6121C9F30D00}"/>
                  </a:ext>
                </a:extLst>
              </p:cNvPr>
              <p:cNvCxnSpPr>
                <a:cxnSpLocks/>
                <a:stCxn id="76" idx="3"/>
              </p:cNvCxnSpPr>
              <p:nvPr/>
            </p:nvCxnSpPr>
            <p:spPr>
              <a:xfrm flipV="1">
                <a:off x="3278038" y="1749606"/>
                <a:ext cx="1322037" cy="163433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715A87D-7AC5-9A52-5089-7A9C2B490BBD}"/>
                  </a:ext>
                </a:extLst>
              </p:cNvPr>
              <p:cNvCxnSpPr>
                <a:cxnSpLocks/>
                <a:stCxn id="77" idx="3"/>
                <a:endCxn id="71" idx="1"/>
              </p:cNvCxnSpPr>
              <p:nvPr/>
            </p:nvCxnSpPr>
            <p:spPr>
              <a:xfrm flipV="1">
                <a:off x="3278038" y="1783398"/>
                <a:ext cx="1322038" cy="231844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DA264A0-25BA-18CC-F4A4-9B3D42B0CD5A}"/>
                  </a:ext>
                </a:extLst>
              </p:cNvPr>
              <p:cNvCxnSpPr>
                <a:cxnSpLocks/>
                <a:stCxn id="78" idx="3"/>
                <a:endCxn id="71" idx="1"/>
              </p:cNvCxnSpPr>
              <p:nvPr/>
            </p:nvCxnSpPr>
            <p:spPr>
              <a:xfrm flipV="1">
                <a:off x="3278037" y="1783398"/>
                <a:ext cx="1322039" cy="303634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849FD89-0878-9DC3-0BB6-B961BE256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2703536"/>
                <a:ext cx="1288411" cy="188835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1AE047A-D569-4084-AD2E-0BF67A655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3428244"/>
                <a:ext cx="1288411" cy="11636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F5AD258-0DD7-F7A6-F93C-D74E55B252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4146148"/>
                <a:ext cx="1288411" cy="44574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33C21A-E9F9-1E0E-1494-CD1087F9E1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0279" y="4591891"/>
                <a:ext cx="1288412" cy="27216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46BE3F1-244A-1C0E-8A11-1D846250DDD9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>
                <a:off x="3258394" y="2693023"/>
                <a:ext cx="1341681" cy="268155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70D1D5-492E-F6B7-3ADA-9742C6B64D4E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>
                <a:off x="3258394" y="3417731"/>
                <a:ext cx="1341681" cy="195684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7CEFB35-588A-B9D2-CBD8-AFA0CC753B4A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>
                <a:off x="3258394" y="4135635"/>
                <a:ext cx="1341681" cy="123894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E7CF3E9-65B2-2423-E926-A0CE745B5FF5}"/>
                  </a:ext>
                </a:extLst>
              </p:cNvPr>
              <p:cNvCxnSpPr>
                <a:cxnSpLocks/>
                <a:endCxn id="70" idx="1"/>
              </p:cNvCxnSpPr>
              <p:nvPr/>
            </p:nvCxnSpPr>
            <p:spPr>
              <a:xfrm>
                <a:off x="3258393" y="4853539"/>
                <a:ext cx="1341682" cy="52103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53FF6E4-A7D3-A62E-F5FA-4021F1E1ABB3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>
                <a:off x="3247509" y="2671252"/>
                <a:ext cx="1352566" cy="127266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2BD52EA-D8DD-0337-7A3C-4A18414177FE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>
                <a:off x="3247509" y="3395960"/>
                <a:ext cx="1352566" cy="54795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14ED7B2-4F34-4402-44C9-D838F5802C2B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 flipV="1">
                <a:off x="3247509" y="3943914"/>
                <a:ext cx="1352566" cy="16995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C1329CC-BC6B-7455-B918-4AB1B9A282E9}"/>
                  </a:ext>
                </a:extLst>
              </p:cNvPr>
              <p:cNvCxnSpPr>
                <a:cxnSpLocks/>
                <a:endCxn id="74" idx="1"/>
              </p:cNvCxnSpPr>
              <p:nvPr/>
            </p:nvCxnSpPr>
            <p:spPr>
              <a:xfrm flipV="1">
                <a:off x="3247508" y="3943914"/>
                <a:ext cx="1352567" cy="88785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C057339-4591-86FB-EE3A-6566EEA4A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7507" y="2716459"/>
                <a:ext cx="1352569" cy="48777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54BC0A2-E3B1-D680-203C-455EA1F24A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23692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94A8841-FA69-4A1F-E914-03AA309B49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95483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72AC53D-8BF7-6A3F-679C-9247504CB5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6" y="3204238"/>
                <a:ext cx="1352570" cy="167273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0AECC0F-6EF9-C6CB-4CB4-788E90E60EC6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 flipV="1">
                <a:off x="3280164" y="2508106"/>
                <a:ext cx="1319912" cy="16481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7681047-4F96-C9D4-152C-5F8CE874F1A2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 flipV="1">
                <a:off x="3280164" y="2508106"/>
                <a:ext cx="1319912" cy="88951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3BAE3DF-11A4-A62E-003D-21DF5D20AF33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 flipV="1">
                <a:off x="3280164" y="2508106"/>
                <a:ext cx="1319912" cy="160742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F866BEF-C0F5-C71D-7B02-416C27B3B494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 flipV="1">
                <a:off x="3280163" y="2508106"/>
                <a:ext cx="1319913" cy="232532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CC26501-0649-761F-C030-EC89F7D86ED2}"/>
                </a:ext>
              </a:extLst>
            </p:cNvPr>
            <p:cNvSpPr/>
            <p:nvPr/>
          </p:nvSpPr>
          <p:spPr>
            <a:xfrm>
              <a:off x="8459270" y="3868700"/>
              <a:ext cx="537246" cy="4383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3B7D40-A682-7D36-C5F0-4A87BCEA4F67}"/>
                </a:ext>
              </a:extLst>
            </p:cNvPr>
            <p:cNvGrpSpPr/>
            <p:nvPr/>
          </p:nvGrpSpPr>
          <p:grpSpPr>
            <a:xfrm>
              <a:off x="7204995" y="2352419"/>
              <a:ext cx="1254275" cy="3410061"/>
              <a:chOff x="4063589" y="2278678"/>
              <a:chExt cx="1594247" cy="3591178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7815B0B-EC61-472C-0C5B-E17DC76677D0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4063590" y="2278678"/>
                <a:ext cx="1594246" cy="18276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3DCE4A1-0E22-DF65-9435-49EE8E56619A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4063590" y="3003386"/>
                <a:ext cx="1594246" cy="11029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53C0A71-0F95-9F4A-0FF3-DEFD0871C368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4063590" y="3721289"/>
                <a:ext cx="1594246" cy="38503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F2BC684-0A99-3CBA-A690-1366B763CC44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 flipV="1">
                <a:off x="4063589" y="4106325"/>
                <a:ext cx="1594247" cy="33286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8E390B4-CFA5-B4DC-E381-B7943EBD46E0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 flipV="1">
                <a:off x="4063589" y="4106325"/>
                <a:ext cx="1594247" cy="103882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5EC4A70-5B2C-DF55-9478-C83D768B08D7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 flipV="1">
                <a:off x="4063589" y="4106325"/>
                <a:ext cx="1594247" cy="176353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2A3A0BB-47A5-53A3-B7D0-A755EDBB21D3}"/>
                  </a:ext>
                </a:extLst>
              </p:cNvPr>
              <p:cNvSpPr txBox="1"/>
              <p:nvPr/>
            </p:nvSpPr>
            <p:spPr>
              <a:xfrm>
                <a:off x="2046515" y="2574636"/>
                <a:ext cx="2764971" cy="469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2A3A0BB-47A5-53A3-B7D0-A755EDBB2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15" y="2574636"/>
                <a:ext cx="2764971" cy="469296"/>
              </a:xfrm>
              <a:prstGeom prst="rect">
                <a:avLst/>
              </a:prstGeom>
              <a:blipFill>
                <a:blip r:embed="rId12"/>
                <a:stretch>
                  <a:fillRect t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2" descr="Download Check Mark, Tick Mark, Check. Royalty-Free Vector Graphic - Pixabay">
            <a:extLst>
              <a:ext uri="{FF2B5EF4-FFF2-40B4-BE49-F238E27FC236}">
                <a16:creationId xmlns:a16="http://schemas.microsoft.com/office/drawing/2014/main" id="{67529F1A-1A0B-1334-19B2-65434DA1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28" y="5222014"/>
            <a:ext cx="1375763" cy="134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Multiply 80">
            <a:extLst>
              <a:ext uri="{FF2B5EF4-FFF2-40B4-BE49-F238E27FC236}">
                <a16:creationId xmlns:a16="http://schemas.microsoft.com/office/drawing/2014/main" id="{F9F2DC55-D6B0-8F28-3FCC-86876A6EF154}"/>
              </a:ext>
            </a:extLst>
          </p:cNvPr>
          <p:cNvSpPr/>
          <p:nvPr/>
        </p:nvSpPr>
        <p:spPr>
          <a:xfrm>
            <a:off x="2665887" y="5058729"/>
            <a:ext cx="1684965" cy="1548900"/>
          </a:xfrm>
          <a:prstGeom prst="mathMultiply">
            <a:avLst>
              <a:gd name="adj1" fmla="val 1368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9E9B109-039C-DC19-9DFD-77FE8518D2FB}"/>
              </a:ext>
            </a:extLst>
          </p:cNvPr>
          <p:cNvSpPr txBox="1"/>
          <p:nvPr/>
        </p:nvSpPr>
        <p:spPr>
          <a:xfrm>
            <a:off x="5732090" y="1444291"/>
            <a:ext cx="2579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Something in between!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2C1A3D4-D1CC-F867-A4BC-319D5D004EC4}"/>
              </a:ext>
            </a:extLst>
          </p:cNvPr>
          <p:cNvGrpSpPr/>
          <p:nvPr/>
        </p:nvGrpSpPr>
        <p:grpSpPr>
          <a:xfrm>
            <a:off x="4116881" y="366895"/>
            <a:ext cx="2335610" cy="2245997"/>
            <a:chOff x="4116881" y="366895"/>
            <a:chExt cx="2335610" cy="22459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9696D72-077C-FDB3-70DE-FC0727759A67}"/>
                    </a:ext>
                  </a:extLst>
                </p:cNvPr>
                <p:cNvSpPr txBox="1"/>
                <p:nvPr/>
              </p:nvSpPr>
              <p:spPr>
                <a:xfrm>
                  <a:off x="4116881" y="366895"/>
                  <a:ext cx="2335610" cy="985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are all of the observables we want to “control for”</a:t>
                  </a:r>
                </a:p>
              </p:txBody>
            </p:sp>
          </mc:Choice>
          <mc:Fallback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9696D72-077C-FDB3-70DE-FC0727759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6881" y="366895"/>
                  <a:ext cx="2335610" cy="985591"/>
                </a:xfrm>
                <a:prstGeom prst="rect">
                  <a:avLst/>
                </a:prstGeom>
                <a:blipFill>
                  <a:blip r:embed="rId14"/>
                  <a:stretch>
                    <a:fillRect r="-543" b="-88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6140730-30BD-2278-7DC6-004158751F21}"/>
                </a:ext>
              </a:extLst>
            </p:cNvPr>
            <p:cNvCxnSpPr>
              <a:stCxn id="85" idx="2"/>
            </p:cNvCxnSpPr>
            <p:nvPr/>
          </p:nvCxnSpPr>
          <p:spPr>
            <a:xfrm flipH="1">
              <a:off x="4474029" y="1352486"/>
              <a:ext cx="810657" cy="12604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05C98E-5159-1CED-E6EC-A6D97C570238}"/>
                  </a:ext>
                </a:extLst>
              </p:cNvPr>
              <p:cNvSpPr txBox="1"/>
              <p:nvPr/>
            </p:nvSpPr>
            <p:spPr>
              <a:xfrm>
                <a:off x="9002331" y="2493149"/>
                <a:ext cx="44631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805C98E-5159-1CED-E6EC-A6D97C570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331" y="2493149"/>
                <a:ext cx="446314" cy="391646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3EA1ADF-7611-2CDB-FA75-0416B23F262B}"/>
                  </a:ext>
                </a:extLst>
              </p:cNvPr>
              <p:cNvSpPr txBox="1"/>
              <p:nvPr/>
            </p:nvSpPr>
            <p:spPr>
              <a:xfrm>
                <a:off x="9002331" y="2949392"/>
                <a:ext cx="424543" cy="431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3EA1ADF-7611-2CDB-FA75-0416B23F2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331" y="2949392"/>
                <a:ext cx="424543" cy="431593"/>
              </a:xfrm>
              <a:prstGeom prst="rect">
                <a:avLst/>
              </a:prstGeom>
              <a:blipFill>
                <a:blip r:embed="rId1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B18B7E-8AC0-4C11-CBDC-EF919C2F5D03}"/>
                  </a:ext>
                </a:extLst>
              </p:cNvPr>
              <p:cNvSpPr txBox="1"/>
              <p:nvPr/>
            </p:nvSpPr>
            <p:spPr>
              <a:xfrm>
                <a:off x="10969616" y="2755007"/>
                <a:ext cx="707571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4B18B7E-8AC0-4C11-CBDC-EF919C2F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616" y="2755007"/>
                <a:ext cx="707571" cy="391646"/>
              </a:xfrm>
              <a:prstGeom prst="rect">
                <a:avLst/>
              </a:prstGeom>
              <a:blipFill>
                <a:blip r:embed="rId1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73D03B4-52D4-45B7-B8B6-ACF2DFE2E543}"/>
              </a:ext>
            </a:extLst>
          </p:cNvPr>
          <p:cNvGrpSpPr/>
          <p:nvPr/>
        </p:nvGrpSpPr>
        <p:grpSpPr>
          <a:xfrm>
            <a:off x="2004597" y="3346306"/>
            <a:ext cx="3061538" cy="1349829"/>
            <a:chOff x="2004597" y="3346306"/>
            <a:chExt cx="3061538" cy="1349829"/>
          </a:xfrm>
        </p:grpSpPr>
        <p:pic>
          <p:nvPicPr>
            <p:cNvPr id="1026" name="Picture 2" descr="Download Check Mark, Tick Mark, Check. Royalty-Free Vector Graphic - Pixabay">
              <a:extLst>
                <a:ext uri="{FF2B5EF4-FFF2-40B4-BE49-F238E27FC236}">
                  <a16:creationId xmlns:a16="http://schemas.microsoft.com/office/drawing/2014/main" id="{122604EA-C78B-F7F4-F818-7CDE5B7B1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597" y="3346306"/>
              <a:ext cx="1375763" cy="1349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4FB400E-C2F6-432F-720D-0DF5801A3A5F}"/>
                    </a:ext>
                  </a:extLst>
                </p:cNvPr>
                <p:cNvSpPr txBox="1"/>
                <p:nvPr/>
              </p:nvSpPr>
              <p:spPr>
                <a:xfrm>
                  <a:off x="2888992" y="3472238"/>
                  <a:ext cx="2177143" cy="10970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 is the</a:t>
                  </a:r>
                </a:p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 “effect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”</a:t>
                  </a:r>
                </a:p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(if we believe the model)</a:t>
                  </a:r>
                </a:p>
              </p:txBody>
            </p:sp>
          </mc:Choice>
          <mc:Fallback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4FB400E-C2F6-432F-720D-0DF5801A3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992" y="3472238"/>
                  <a:ext cx="2177143" cy="1097032"/>
                </a:xfrm>
                <a:prstGeom prst="rect">
                  <a:avLst/>
                </a:prstGeom>
                <a:blipFill>
                  <a:blip r:embed="rId18"/>
                  <a:stretch>
                    <a:fillRect t="-1149" b="-57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1E70A06-629E-4FB8-547E-70CA63A78FB8}"/>
              </a:ext>
            </a:extLst>
          </p:cNvPr>
          <p:cNvGrpSpPr/>
          <p:nvPr/>
        </p:nvGrpSpPr>
        <p:grpSpPr>
          <a:xfrm>
            <a:off x="8904161" y="3421689"/>
            <a:ext cx="3397217" cy="1548900"/>
            <a:chOff x="8904161" y="3421689"/>
            <a:chExt cx="3397217" cy="1548900"/>
          </a:xfrm>
        </p:grpSpPr>
        <p:sp>
          <p:nvSpPr>
            <p:cNvPr id="82" name="Multiply 81">
              <a:extLst>
                <a:ext uri="{FF2B5EF4-FFF2-40B4-BE49-F238E27FC236}">
                  <a16:creationId xmlns:a16="http://schemas.microsoft.com/office/drawing/2014/main" id="{2D5ABC99-8B88-16D0-FD89-D0AB72F51C60}"/>
                </a:ext>
              </a:extLst>
            </p:cNvPr>
            <p:cNvSpPr/>
            <p:nvPr/>
          </p:nvSpPr>
          <p:spPr>
            <a:xfrm>
              <a:off x="8904161" y="3421689"/>
              <a:ext cx="1684965" cy="1548900"/>
            </a:xfrm>
            <a:prstGeom prst="mathMultiply">
              <a:avLst>
                <a:gd name="adj1" fmla="val 1368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029C69E-4232-68AB-99A0-AA8E858DCF00}"/>
                </a:ext>
              </a:extLst>
            </p:cNvPr>
            <p:cNvSpPr txBox="1"/>
            <p:nvPr/>
          </p:nvSpPr>
          <p:spPr>
            <a:xfrm>
              <a:off x="10187403" y="3633146"/>
              <a:ext cx="21139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What the heck does “the weight between these two neurons” mean??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414FFA-A96D-8564-F1F7-56C1E98746F0}"/>
              </a:ext>
            </a:extLst>
          </p:cNvPr>
          <p:cNvGrpSpPr/>
          <p:nvPr/>
        </p:nvGrpSpPr>
        <p:grpSpPr>
          <a:xfrm>
            <a:off x="5530615" y="2432475"/>
            <a:ext cx="2796179" cy="941766"/>
            <a:chOff x="5530615" y="2432475"/>
            <a:chExt cx="2796179" cy="9417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B0E49DB-64E1-7DE6-9EAA-41CBF5CEE69E}"/>
                    </a:ext>
                  </a:extLst>
                </p:cNvPr>
                <p:cNvSpPr txBox="1"/>
                <p:nvPr/>
              </p:nvSpPr>
              <p:spPr>
                <a:xfrm>
                  <a:off x="5561823" y="2432475"/>
                  <a:ext cx="2764971" cy="479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B0E49DB-64E1-7DE6-9EAA-41CBF5CEE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823" y="2432475"/>
                  <a:ext cx="2764971" cy="479298"/>
                </a:xfrm>
                <a:prstGeom prst="rect">
                  <a:avLst/>
                </a:prstGeom>
                <a:blipFill>
                  <a:blip r:embed="rId19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1FA4D28-0D98-BAB5-B216-6CBD1C15A573}"/>
                    </a:ext>
                  </a:extLst>
                </p:cNvPr>
                <p:cNvSpPr txBox="1"/>
                <p:nvPr/>
              </p:nvSpPr>
              <p:spPr>
                <a:xfrm>
                  <a:off x="5530615" y="2894943"/>
                  <a:ext cx="2764971" cy="479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1FA4D28-0D98-BAB5-B216-6CBD1C15A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615" y="2894943"/>
                  <a:ext cx="2764971" cy="479298"/>
                </a:xfrm>
                <a:prstGeom prst="rect">
                  <a:avLst/>
                </a:prstGeom>
                <a:blipFill>
                  <a:blip r:embed="rId20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FE8D4F7-FC35-A08B-74E6-30B62A5C9C49}"/>
              </a:ext>
            </a:extLst>
          </p:cNvPr>
          <p:cNvGrpSpPr/>
          <p:nvPr/>
        </p:nvGrpSpPr>
        <p:grpSpPr>
          <a:xfrm>
            <a:off x="5360052" y="3357828"/>
            <a:ext cx="3061538" cy="1349829"/>
            <a:chOff x="5360052" y="3357828"/>
            <a:chExt cx="3061538" cy="1349829"/>
          </a:xfrm>
        </p:grpSpPr>
        <p:pic>
          <p:nvPicPr>
            <p:cNvPr id="103" name="Picture 2" descr="Download Check Mark, Tick Mark, Check. Royalty-Free Vector Graphic - Pixabay">
              <a:extLst>
                <a:ext uri="{FF2B5EF4-FFF2-40B4-BE49-F238E27FC236}">
                  <a16:creationId xmlns:a16="http://schemas.microsoft.com/office/drawing/2014/main" id="{D0E5C207-FDFA-D4F8-4E3F-73077C99B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052" y="3357828"/>
              <a:ext cx="1375763" cy="1349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8EE0116-2AC8-249E-8E76-6A36765F1AF2}"/>
                    </a:ext>
                  </a:extLst>
                </p:cNvPr>
                <p:cNvSpPr txBox="1"/>
                <p:nvPr/>
              </p:nvSpPr>
              <p:spPr>
                <a:xfrm>
                  <a:off x="6244447" y="3483760"/>
                  <a:ext cx="2177143" cy="10970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 is the</a:t>
                  </a:r>
                </a:p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 “effect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”</a:t>
                  </a:r>
                </a:p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(if we believe the model)</a:t>
                  </a:r>
                </a:p>
              </p:txBody>
            </p:sp>
          </mc:Choice>
          <mc:Fallback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8EE0116-2AC8-249E-8E76-6A36765F1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447" y="3483760"/>
                  <a:ext cx="2177143" cy="1097032"/>
                </a:xfrm>
                <a:prstGeom prst="rect">
                  <a:avLst/>
                </a:prstGeom>
                <a:blipFill>
                  <a:blip r:embed="rId21"/>
                  <a:stretch>
                    <a:fillRect t="-1149" b="-57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E4BD138-F672-8A89-5B2E-95A03E8E30FC}"/>
              </a:ext>
            </a:extLst>
          </p:cNvPr>
          <p:cNvGrpSpPr/>
          <p:nvPr/>
        </p:nvGrpSpPr>
        <p:grpSpPr>
          <a:xfrm>
            <a:off x="5258289" y="5094515"/>
            <a:ext cx="3163301" cy="1349829"/>
            <a:chOff x="5258289" y="5094515"/>
            <a:chExt cx="3163301" cy="1349829"/>
          </a:xfrm>
        </p:grpSpPr>
        <p:pic>
          <p:nvPicPr>
            <p:cNvPr id="105" name="Picture 2" descr="Download Check Mark, Tick Mark, Check. Royalty-Free Vector Graphic - Pixabay">
              <a:extLst>
                <a:ext uri="{FF2B5EF4-FFF2-40B4-BE49-F238E27FC236}">
                  <a16:creationId xmlns:a16="http://schemas.microsoft.com/office/drawing/2014/main" id="{378E3B6B-5258-73C9-0BF2-804BE0959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289" y="5094515"/>
              <a:ext cx="1375763" cy="1349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51977DD-0889-E95A-DFB0-9F2959F2CD9D}"/>
                </a:ext>
              </a:extLst>
            </p:cNvPr>
            <p:cNvSpPr txBox="1"/>
            <p:nvPr/>
          </p:nvSpPr>
          <p:spPr>
            <a:xfrm>
              <a:off x="6447323" y="5438346"/>
              <a:ext cx="1974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Use a neural network to “learn” the functions g and m. 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A42750D-FF86-60C5-57F9-CA3A2C792ACD}"/>
              </a:ext>
            </a:extLst>
          </p:cNvPr>
          <p:cNvGrpSpPr/>
          <p:nvPr/>
        </p:nvGrpSpPr>
        <p:grpSpPr>
          <a:xfrm>
            <a:off x="7558152" y="562248"/>
            <a:ext cx="2446078" cy="2472068"/>
            <a:chOff x="4006413" y="366895"/>
            <a:chExt cx="2446078" cy="24720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9DEC4B6-C975-AC4F-5AF0-1C7C70FE944D}"/>
                    </a:ext>
                  </a:extLst>
                </p:cNvPr>
                <p:cNvSpPr txBox="1"/>
                <p:nvPr/>
              </p:nvSpPr>
              <p:spPr>
                <a:xfrm>
                  <a:off x="4116881" y="366895"/>
                  <a:ext cx="2335610" cy="985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</a:rPr>
                    <a:t>Blast from the past! 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is the propensity score!</a:t>
                  </a:r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9DEC4B6-C975-AC4F-5AF0-1C7C70FE9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6881" y="366895"/>
                  <a:ext cx="2335610" cy="985591"/>
                </a:xfrm>
                <a:prstGeom prst="rect">
                  <a:avLst/>
                </a:prstGeom>
                <a:blipFill>
                  <a:blip r:embed="rId22"/>
                  <a:stretch>
                    <a:fillRect t="-2564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AE3397F-FBE0-C1EB-C37C-C437D0F8F936}"/>
                </a:ext>
              </a:extLst>
            </p:cNvPr>
            <p:cNvCxnSpPr>
              <a:cxnSpLocks/>
              <a:stCxn id="108" idx="2"/>
            </p:cNvCxnSpPr>
            <p:nvPr/>
          </p:nvCxnSpPr>
          <p:spPr>
            <a:xfrm flipH="1">
              <a:off x="4006413" y="1352486"/>
              <a:ext cx="1278273" cy="1486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08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6C09-B977-384B-40A2-0E6B474E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2" y="84497"/>
            <a:ext cx="10515600" cy="1325563"/>
          </a:xfrm>
        </p:spPr>
        <p:txBody>
          <a:bodyPr/>
          <a:lstStyle/>
          <a:p>
            <a:r>
              <a:rPr lang="en-US" dirty="0"/>
              <a:t>In a bit more detail</a:t>
            </a:r>
            <a:br>
              <a:rPr lang="en-US" dirty="0"/>
            </a:br>
            <a:r>
              <a:rPr lang="en-US" sz="2800" dirty="0"/>
              <a:t>Split the sample in two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D9DBF-2684-B4CA-34A3-3950F4657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53" y="1863673"/>
            <a:ext cx="10515600" cy="4351338"/>
          </a:xfrm>
        </p:spPr>
        <p:txBody>
          <a:bodyPr/>
          <a:lstStyle/>
          <a:p>
            <a:r>
              <a:rPr lang="en-US" dirty="0"/>
              <a:t>Sample 1: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Sample 2: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1FD24C2-04D1-1E3C-325C-38409701B5EA}"/>
              </a:ext>
            </a:extLst>
          </p:cNvPr>
          <p:cNvGrpSpPr/>
          <p:nvPr/>
        </p:nvGrpSpPr>
        <p:grpSpPr>
          <a:xfrm>
            <a:off x="1026535" y="2364950"/>
            <a:ext cx="2106551" cy="1806203"/>
            <a:chOff x="417078" y="2667790"/>
            <a:chExt cx="3110496" cy="26670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AE1F8D-4CF7-86DE-EB4B-4FDEB6FF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17078" y="2929127"/>
              <a:ext cx="842243" cy="13335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F240CD-E870-4B6A-07A7-E580B7B7B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098116" y="2667790"/>
              <a:ext cx="842243" cy="13335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9E7196-1F79-A5F7-BC23-A049BE92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940359" y="2667790"/>
              <a:ext cx="842243" cy="13335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5A1742-C384-7CD6-B95B-17C76230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685331" y="2929127"/>
              <a:ext cx="842243" cy="13335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650F4F-8E27-00F2-7FC9-D3F0A838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167520" y="3772086"/>
              <a:ext cx="842243" cy="13335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121B41E-941D-FCB1-7793-3DBC81AA2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35838" y="4001294"/>
              <a:ext cx="842243" cy="13335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006356-A844-F22B-AE0D-0E426A208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04156" y="3772086"/>
              <a:ext cx="842243" cy="133350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E228A2-B39B-98C6-F20C-84B142BAD1EE}"/>
                  </a:ext>
                </a:extLst>
              </p:cNvPr>
              <p:cNvSpPr txBox="1"/>
              <p:nvPr/>
            </p:nvSpPr>
            <p:spPr>
              <a:xfrm>
                <a:off x="9021893" y="0"/>
                <a:ext cx="3170107" cy="2093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All the other stuff: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Education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Browsing history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Facebook friends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Every purchase ever made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/>
                    </a:solidFill>
                  </a:rPr>
                  <a:t>...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E228A2-B39B-98C6-F20C-84B142BAD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893" y="0"/>
                <a:ext cx="3170107" cy="2093586"/>
              </a:xfrm>
              <a:prstGeom prst="rect">
                <a:avLst/>
              </a:prstGeom>
              <a:blipFill>
                <a:blip r:embed="rId3"/>
                <a:stretch>
                  <a:fillRect l="-1594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3D0D50-4274-EA4B-BAF9-FC877C8B937C}"/>
                  </a:ext>
                </a:extLst>
              </p:cNvPr>
              <p:cNvSpPr txBox="1"/>
              <p:nvPr/>
            </p:nvSpPr>
            <p:spPr>
              <a:xfrm>
                <a:off x="5754442" y="33793"/>
                <a:ext cx="3345235" cy="1798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Input we care about: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= “Did you participate in this program?”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Output we care about: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= “Retirement savings” (say)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3D0D50-4274-EA4B-BAF9-FC877C8B9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442" y="33793"/>
                <a:ext cx="3345235" cy="1798954"/>
              </a:xfrm>
              <a:prstGeom prst="rect">
                <a:avLst/>
              </a:prstGeom>
              <a:blipFill>
                <a:blip r:embed="rId4"/>
                <a:stretch>
                  <a:fillRect l="-1515" t="-1399"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C4EF6C9-F9F8-EF12-000B-1320FD53A8E3}"/>
              </a:ext>
            </a:extLst>
          </p:cNvPr>
          <p:cNvGrpSpPr/>
          <p:nvPr/>
        </p:nvGrpSpPr>
        <p:grpSpPr>
          <a:xfrm>
            <a:off x="4356727" y="2137766"/>
            <a:ext cx="2325759" cy="1519026"/>
            <a:chOff x="3935362" y="2188492"/>
            <a:chExt cx="5061154" cy="376985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8387306-E906-DA6B-CDEF-A52B5922A30C}"/>
                </a:ext>
              </a:extLst>
            </p:cNvPr>
            <p:cNvSpPr/>
            <p:nvPr/>
          </p:nvSpPr>
          <p:spPr>
            <a:xfrm>
              <a:off x="3935362" y="2793140"/>
              <a:ext cx="298452" cy="28737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265A57-D408-1BD2-4956-42361CE506B6}"/>
                </a:ext>
              </a:extLst>
            </p:cNvPr>
            <p:cNvGrpSpPr/>
            <p:nvPr/>
          </p:nvGrpSpPr>
          <p:grpSpPr>
            <a:xfrm>
              <a:off x="5377096" y="2997977"/>
              <a:ext cx="397847" cy="2447573"/>
              <a:chOff x="2792566" y="2415396"/>
              <a:chExt cx="485472" cy="264818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Rounded Rectangle 84">
                    <a:extLst>
                      <a:ext uri="{FF2B5EF4-FFF2-40B4-BE49-F238E27FC236}">
                        <a16:creationId xmlns:a16="http://schemas.microsoft.com/office/drawing/2014/main" id="{5E4B64D5-88E3-3C4F-B74D-26F8AE338DAC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85" name="Rounded Rectangle 84">
                    <a:extLst>
                      <a:ext uri="{FF2B5EF4-FFF2-40B4-BE49-F238E27FC236}">
                        <a16:creationId xmlns:a16="http://schemas.microsoft.com/office/drawing/2014/main" id="{5E4B64D5-88E3-3C4F-B74D-26F8AE338D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id="{A8A4B58E-B176-B95A-80C9-0616C33F4B80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id="{A8A4B58E-B176-B95A-80C9-0616C33F4B8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7" name="Rounded Rectangle 86">
                    <a:extLst>
                      <a:ext uri="{FF2B5EF4-FFF2-40B4-BE49-F238E27FC236}">
                        <a16:creationId xmlns:a16="http://schemas.microsoft.com/office/drawing/2014/main" id="{0446EE28-D910-8318-DAE5-5E1CDCEF5A84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87" name="Rounded Rectangle 86">
                    <a:extLst>
                      <a:ext uri="{FF2B5EF4-FFF2-40B4-BE49-F238E27FC236}">
                        <a16:creationId xmlns:a16="http://schemas.microsoft.com/office/drawing/2014/main" id="{0446EE28-D910-8318-DAE5-5E1CDCEF5A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ounded Rectangle 87">
                    <a:extLst>
                      <a:ext uri="{FF2B5EF4-FFF2-40B4-BE49-F238E27FC236}">
                        <a16:creationId xmlns:a16="http://schemas.microsoft.com/office/drawing/2014/main" id="{16857015-4990-0DD5-9CCA-0EA3B0AAC59A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88" name="Rounded Rectangle 87">
                    <a:extLst>
                      <a:ext uri="{FF2B5EF4-FFF2-40B4-BE49-F238E27FC236}">
                        <a16:creationId xmlns:a16="http://schemas.microsoft.com/office/drawing/2014/main" id="{16857015-4990-0DD5-9CCA-0EA3B0AAC5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535471-E6ED-867C-F97E-82CDC2145ABB}"/>
                </a:ext>
              </a:extLst>
            </p:cNvPr>
            <p:cNvGrpSpPr/>
            <p:nvPr/>
          </p:nvGrpSpPr>
          <p:grpSpPr>
            <a:xfrm>
              <a:off x="6858360" y="2188492"/>
              <a:ext cx="397847" cy="3769856"/>
              <a:chOff x="4600075" y="1539563"/>
              <a:chExt cx="485472" cy="4078848"/>
            </a:xfrm>
            <a:solidFill>
              <a:srgbClr val="7030A0"/>
            </a:solidFill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07346E3-FC13-DF3D-F92B-C55C8C8015EE}"/>
                  </a:ext>
                </a:extLst>
              </p:cNvPr>
              <p:cNvGrpSpPr/>
              <p:nvPr/>
            </p:nvGrpSpPr>
            <p:grpSpPr>
              <a:xfrm>
                <a:off x="4600075" y="1539563"/>
                <a:ext cx="485472" cy="2648186"/>
                <a:chOff x="2792566" y="2415396"/>
                <a:chExt cx="485472" cy="2648186"/>
              </a:xfrm>
              <a:grpFill/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1" name="Rounded Rectangle 80">
                      <a:extLst>
                        <a:ext uri="{FF2B5EF4-FFF2-40B4-BE49-F238E27FC236}">
                          <a16:creationId xmlns:a16="http://schemas.microsoft.com/office/drawing/2014/main" id="{BF3B0F3A-0EF8-4A8D-D24A-48BA91FDD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81" name="Rounded Rectangle 80">
                      <a:extLst>
                        <a:ext uri="{FF2B5EF4-FFF2-40B4-BE49-F238E27FC236}">
                          <a16:creationId xmlns:a16="http://schemas.microsoft.com/office/drawing/2014/main" id="{BF3B0F3A-0EF8-4A8D-D24A-48BA91FDD33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 l="-625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2" name="Rounded Rectangle 81">
                      <a:extLst>
                        <a:ext uri="{FF2B5EF4-FFF2-40B4-BE49-F238E27FC236}">
                          <a16:creationId xmlns:a16="http://schemas.microsoft.com/office/drawing/2014/main" id="{879F707B-C4EF-79A9-B0A8-298D47080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82" name="Rounded Rectangle 81">
                      <a:extLst>
                        <a:ext uri="{FF2B5EF4-FFF2-40B4-BE49-F238E27FC236}">
                          <a16:creationId xmlns:a16="http://schemas.microsoft.com/office/drawing/2014/main" id="{879F707B-C4EF-79A9-B0A8-298D4708017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 l="-625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3" name="Rounded Rectangle 82">
                      <a:extLst>
                        <a:ext uri="{FF2B5EF4-FFF2-40B4-BE49-F238E27FC236}">
                          <a16:creationId xmlns:a16="http://schemas.microsoft.com/office/drawing/2014/main" id="{6D6029CA-0EAA-3337-8791-85790345AA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83" name="Rounded Rectangle 82">
                      <a:extLst>
                        <a:ext uri="{FF2B5EF4-FFF2-40B4-BE49-F238E27FC236}">
                          <a16:creationId xmlns:a16="http://schemas.microsoft.com/office/drawing/2014/main" id="{6D6029CA-0EAA-3337-8791-85790345AA2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 l="-625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4" name="Rounded Rectangle 83">
                      <a:extLst>
                        <a:ext uri="{FF2B5EF4-FFF2-40B4-BE49-F238E27FC236}">
                          <a16:creationId xmlns:a16="http://schemas.microsoft.com/office/drawing/2014/main" id="{FA77C558-79AF-EFC4-65F6-7C383E342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84" name="Rounded Rectangle 83">
                      <a:extLst>
                        <a:ext uri="{FF2B5EF4-FFF2-40B4-BE49-F238E27FC236}">
                          <a16:creationId xmlns:a16="http://schemas.microsoft.com/office/drawing/2014/main" id="{FA77C558-79AF-EFC4-65F6-7C383E342E7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 l="-625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9" name="Rounded Rectangle 78">
                    <a:extLst>
                      <a:ext uri="{FF2B5EF4-FFF2-40B4-BE49-F238E27FC236}">
                        <a16:creationId xmlns:a16="http://schemas.microsoft.com/office/drawing/2014/main" id="{CC05497B-5B04-D872-AAC3-95D4029B52D6}"/>
                      </a:ext>
                    </a:extLst>
                  </p:cNvPr>
                  <p:cNvSpPr/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79" name="Rounded Rectangle 78">
                    <a:extLst>
                      <a:ext uri="{FF2B5EF4-FFF2-40B4-BE49-F238E27FC236}">
                        <a16:creationId xmlns:a16="http://schemas.microsoft.com/office/drawing/2014/main" id="{CC05497B-5B04-D872-AAC3-95D4029B52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l="-6250"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0" name="Rounded Rectangle 79">
                    <a:extLst>
                      <a:ext uri="{FF2B5EF4-FFF2-40B4-BE49-F238E27FC236}">
                        <a16:creationId xmlns:a16="http://schemas.microsoft.com/office/drawing/2014/main" id="{21A29751-DCF7-4234-C432-41E79ECA6106}"/>
                      </a:ext>
                    </a:extLst>
                  </p:cNvPr>
                  <p:cNvSpPr/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80" name="Rounded Rectangle 79">
                    <a:extLst>
                      <a:ext uri="{FF2B5EF4-FFF2-40B4-BE49-F238E27FC236}">
                        <a16:creationId xmlns:a16="http://schemas.microsoft.com/office/drawing/2014/main" id="{21A29751-DCF7-4234-C432-41E79ECA61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 l="-6250"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E3CB029-1637-A458-EBC5-15A18787CF54}"/>
                </a:ext>
              </a:extLst>
            </p:cNvPr>
            <p:cNvGrpSpPr/>
            <p:nvPr/>
          </p:nvGrpSpPr>
          <p:grpSpPr>
            <a:xfrm>
              <a:off x="4233810" y="3083663"/>
              <a:ext cx="1148261" cy="2349316"/>
              <a:chOff x="1397475" y="2508106"/>
              <a:chExt cx="1401163" cy="254187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D36820B-F302-E2C9-3299-DD629BACE4FD}"/>
                  </a:ext>
                </a:extLst>
              </p:cNvPr>
              <p:cNvCxnSpPr>
                <a:endCxn id="85" idx="1"/>
              </p:cNvCxnSpPr>
              <p:nvPr/>
            </p:nvCxnSpPr>
            <p:spPr>
              <a:xfrm>
                <a:off x="1397479" y="2508106"/>
                <a:ext cx="1395088" cy="15112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DC88E6B-03CC-FACE-F966-70BE8B73A440}"/>
                  </a:ext>
                </a:extLst>
              </p:cNvPr>
              <p:cNvCxnSpPr>
                <a:cxnSpLocks/>
                <a:endCxn id="85" idx="1"/>
              </p:cNvCxnSpPr>
              <p:nvPr/>
            </p:nvCxnSpPr>
            <p:spPr>
              <a:xfrm flipV="1">
                <a:off x="1397479" y="2659231"/>
                <a:ext cx="1395088" cy="45232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5FF3160-3A73-5333-ACF6-AA99CF13A26D}"/>
                  </a:ext>
                </a:extLst>
              </p:cNvPr>
              <p:cNvCxnSpPr>
                <a:cxnSpLocks/>
                <a:stCxn id="21" idx="3"/>
                <a:endCxn id="85" idx="1"/>
              </p:cNvCxnSpPr>
              <p:nvPr/>
            </p:nvCxnSpPr>
            <p:spPr>
              <a:xfrm flipV="1">
                <a:off x="1397479" y="2659231"/>
                <a:ext cx="1395088" cy="108918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ED981EB-961B-1238-D012-3C052C09F68E}"/>
                  </a:ext>
                </a:extLst>
              </p:cNvPr>
              <p:cNvCxnSpPr>
                <a:cxnSpLocks/>
                <a:endCxn id="85" idx="1"/>
              </p:cNvCxnSpPr>
              <p:nvPr/>
            </p:nvCxnSpPr>
            <p:spPr>
              <a:xfrm flipV="1">
                <a:off x="1397479" y="2659231"/>
                <a:ext cx="1395088" cy="16864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F3F7506-06AD-FF5F-B4A3-B3B5F528D74D}"/>
                  </a:ext>
                </a:extLst>
              </p:cNvPr>
              <p:cNvCxnSpPr>
                <a:cxnSpLocks/>
                <a:endCxn id="85" idx="1"/>
              </p:cNvCxnSpPr>
              <p:nvPr/>
            </p:nvCxnSpPr>
            <p:spPr>
              <a:xfrm flipV="1">
                <a:off x="1397479" y="2659231"/>
                <a:ext cx="1395088" cy="232469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11FF646-8B7E-5AEA-6B5C-FEA91E46DE9D}"/>
                  </a:ext>
                </a:extLst>
              </p:cNvPr>
              <p:cNvCxnSpPr>
                <a:cxnSpLocks/>
                <a:endCxn id="88" idx="1"/>
              </p:cNvCxnSpPr>
              <p:nvPr/>
            </p:nvCxnSpPr>
            <p:spPr>
              <a:xfrm flipV="1">
                <a:off x="1397479" y="4819747"/>
                <a:ext cx="1395087" cy="16417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30D0EB1-1FDE-E44F-622F-08566C890C08}"/>
                  </a:ext>
                </a:extLst>
              </p:cNvPr>
              <p:cNvCxnSpPr>
                <a:cxnSpLocks/>
                <a:endCxn id="88" idx="1"/>
              </p:cNvCxnSpPr>
              <p:nvPr/>
            </p:nvCxnSpPr>
            <p:spPr>
              <a:xfrm>
                <a:off x="1397478" y="4374005"/>
                <a:ext cx="1395088" cy="44574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0A68E20-33AE-74B9-C8A0-760398BBAA46}"/>
                  </a:ext>
                </a:extLst>
              </p:cNvPr>
              <p:cNvCxnSpPr>
                <a:cxnSpLocks/>
                <a:stCxn id="21" idx="3"/>
                <a:endCxn id="88" idx="1"/>
              </p:cNvCxnSpPr>
              <p:nvPr/>
            </p:nvCxnSpPr>
            <p:spPr>
              <a:xfrm>
                <a:off x="1397479" y="3748418"/>
                <a:ext cx="1395087" cy="107132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0144D434-8A65-9FA1-396D-93B09C7785B9}"/>
                  </a:ext>
                </a:extLst>
              </p:cNvPr>
              <p:cNvCxnSpPr>
                <a:cxnSpLocks/>
                <a:endCxn id="88" idx="1"/>
              </p:cNvCxnSpPr>
              <p:nvPr/>
            </p:nvCxnSpPr>
            <p:spPr>
              <a:xfrm>
                <a:off x="1397477" y="3133300"/>
                <a:ext cx="1395089" cy="16864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49E9E12-574A-DA25-D280-7162A662BC21}"/>
                  </a:ext>
                </a:extLst>
              </p:cNvPr>
              <p:cNvCxnSpPr>
                <a:cxnSpLocks/>
                <a:endCxn id="88" idx="1"/>
              </p:cNvCxnSpPr>
              <p:nvPr/>
            </p:nvCxnSpPr>
            <p:spPr>
              <a:xfrm>
                <a:off x="1397476" y="2538587"/>
                <a:ext cx="1395090" cy="228116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A362D45-2C89-14B3-8EFD-8721A9C25230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1397479" y="3748418"/>
                <a:ext cx="1395086" cy="36603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222DB92-5CFD-6311-29DB-14527636FE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2516844"/>
                <a:ext cx="1395090" cy="159761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810FF2A-A2D0-1F80-B150-1E44B4542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93552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EDD5428-BFEF-B6B2-334B-0A76A88A6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22197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9BE9D9D-BA76-4CC6-490E-1590D5121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3104973"/>
                <a:ext cx="1395090" cy="100948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7561D7E-8F6E-3E60-96A7-E49AF39FFD53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V="1">
                <a:off x="1397479" y="3372422"/>
                <a:ext cx="1401159" cy="37599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F1353BD-51B7-8C37-9799-EA1DF42775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64908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712624D-B334-D020-66B0-7DF5BC9241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03361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BD191B4-27AA-4984-4408-EDC5B1846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2537941"/>
                <a:ext cx="1367669" cy="83448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11CEFCB-028A-353E-1E3F-0E03364B2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3067244"/>
                <a:ext cx="1367669" cy="30517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638F537-EFFC-FC33-662E-A42887523C3B}"/>
                </a:ext>
              </a:extLst>
            </p:cNvPr>
            <p:cNvGrpSpPr/>
            <p:nvPr/>
          </p:nvGrpSpPr>
          <p:grpSpPr>
            <a:xfrm>
              <a:off x="5749922" y="2382623"/>
              <a:ext cx="1108439" cy="3350361"/>
              <a:chOff x="3247506" y="1749606"/>
              <a:chExt cx="1352570" cy="362497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6338F67-C995-1290-2F4B-DBB91D110D09}"/>
                  </a:ext>
                </a:extLst>
              </p:cNvPr>
              <p:cNvCxnSpPr>
                <a:cxnSpLocks/>
                <a:stCxn id="85" idx="3"/>
              </p:cNvCxnSpPr>
              <p:nvPr/>
            </p:nvCxnSpPr>
            <p:spPr>
              <a:xfrm flipV="1">
                <a:off x="3278038" y="1749606"/>
                <a:ext cx="1322037" cy="90962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1B1DE73-ABB7-C461-EC94-8786CA78571E}"/>
                  </a:ext>
                </a:extLst>
              </p:cNvPr>
              <p:cNvCxnSpPr>
                <a:cxnSpLocks/>
                <a:stCxn id="86" idx="3"/>
              </p:cNvCxnSpPr>
              <p:nvPr/>
            </p:nvCxnSpPr>
            <p:spPr>
              <a:xfrm flipV="1">
                <a:off x="3278038" y="1749606"/>
                <a:ext cx="1322037" cy="163433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5618DB2-ACBF-EA88-E787-12C1FB1C2575}"/>
                  </a:ext>
                </a:extLst>
              </p:cNvPr>
              <p:cNvCxnSpPr>
                <a:cxnSpLocks/>
                <a:stCxn id="87" idx="3"/>
                <a:endCxn id="81" idx="1"/>
              </p:cNvCxnSpPr>
              <p:nvPr/>
            </p:nvCxnSpPr>
            <p:spPr>
              <a:xfrm flipV="1">
                <a:off x="3278038" y="1783398"/>
                <a:ext cx="1322038" cy="231844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FA784EB-B4A6-18E4-DE37-E518EA56CC6D}"/>
                  </a:ext>
                </a:extLst>
              </p:cNvPr>
              <p:cNvCxnSpPr>
                <a:cxnSpLocks/>
                <a:stCxn id="88" idx="3"/>
                <a:endCxn id="81" idx="1"/>
              </p:cNvCxnSpPr>
              <p:nvPr/>
            </p:nvCxnSpPr>
            <p:spPr>
              <a:xfrm flipV="1">
                <a:off x="3278037" y="1783398"/>
                <a:ext cx="1322039" cy="303634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9D127DE-97B1-6910-576F-1AE532EC1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2703536"/>
                <a:ext cx="1288411" cy="188835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51AAE61-CC16-8850-7B03-D6E042478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3428244"/>
                <a:ext cx="1288411" cy="11636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B535EDE-0B0E-1608-DFE7-18C8E7221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4146148"/>
                <a:ext cx="1288411" cy="44574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55DC807-CE69-F7FB-0A1B-C9A9C63F47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0279" y="4591891"/>
                <a:ext cx="1288412" cy="27216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A277366-8907-32B4-5371-06BE6E2F5EB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3258394" y="2693023"/>
                <a:ext cx="1341681" cy="268155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7CF6C9D-7588-D8B7-97EB-12B1F94CACAB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3258394" y="3417731"/>
                <a:ext cx="1341681" cy="195684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273E109-480A-9927-70B7-4E7653D8C1ED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3258394" y="4135635"/>
                <a:ext cx="1341681" cy="123894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0FDA1D6-7BD0-EC02-EDA6-43FBDD989D4F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>
                <a:off x="3258393" y="4853539"/>
                <a:ext cx="1341682" cy="52103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BC692F1-5382-57CA-6E78-F688B45F77A0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>
                <a:off x="3247509" y="2671252"/>
                <a:ext cx="1352566" cy="127266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D0AF25D-4C4E-4AF2-96A0-183CBCB0821B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>
                <a:off x="3247509" y="3395960"/>
                <a:ext cx="1352566" cy="54795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7E0BDA4-1D39-A9DD-0C2D-0B3C682BEF82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3247509" y="3943914"/>
                <a:ext cx="1352566" cy="16995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32CE4ED-29DD-1AF1-F35C-0CC108FFA07F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3247508" y="3943914"/>
                <a:ext cx="1352567" cy="88785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C1054F5-C991-184C-7D20-2996797FA0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7507" y="2716459"/>
                <a:ext cx="1352569" cy="48777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A4FE686-A069-F7E8-59A5-0E1CCD814A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23692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26EE256-58C1-7A2F-AD24-A5090054BD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95483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CE2E68B-3138-13FE-49E9-CC73F1D0FA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6" y="3204238"/>
                <a:ext cx="1352570" cy="167273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E22F391-671C-46B5-0B35-619AB6857A2E}"/>
                  </a:ext>
                </a:extLst>
              </p:cNvPr>
              <p:cNvCxnSpPr>
                <a:cxnSpLocks/>
                <a:endCxn id="82" idx="1"/>
              </p:cNvCxnSpPr>
              <p:nvPr/>
            </p:nvCxnSpPr>
            <p:spPr>
              <a:xfrm flipV="1">
                <a:off x="3280164" y="2508106"/>
                <a:ext cx="1319912" cy="16481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1408705-D26E-CCB4-6220-66D2EAF5C350}"/>
                  </a:ext>
                </a:extLst>
              </p:cNvPr>
              <p:cNvCxnSpPr>
                <a:cxnSpLocks/>
                <a:endCxn id="82" idx="1"/>
              </p:cNvCxnSpPr>
              <p:nvPr/>
            </p:nvCxnSpPr>
            <p:spPr>
              <a:xfrm flipV="1">
                <a:off x="3280164" y="2508106"/>
                <a:ext cx="1319912" cy="88951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8FF2B0C-D250-7101-0E4E-00A0119B5784}"/>
                  </a:ext>
                </a:extLst>
              </p:cNvPr>
              <p:cNvCxnSpPr>
                <a:cxnSpLocks/>
                <a:endCxn id="82" idx="1"/>
              </p:cNvCxnSpPr>
              <p:nvPr/>
            </p:nvCxnSpPr>
            <p:spPr>
              <a:xfrm flipV="1">
                <a:off x="3280164" y="2508106"/>
                <a:ext cx="1319912" cy="160742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7AAFCBE-DB4B-0892-7B65-4C34282E4D11}"/>
                  </a:ext>
                </a:extLst>
              </p:cNvPr>
              <p:cNvCxnSpPr>
                <a:cxnSpLocks/>
                <a:endCxn id="82" idx="1"/>
              </p:cNvCxnSpPr>
              <p:nvPr/>
            </p:nvCxnSpPr>
            <p:spPr>
              <a:xfrm flipV="1">
                <a:off x="3280163" y="2508106"/>
                <a:ext cx="1319913" cy="232532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9422EE1-B5AC-B652-6413-2DFDE3C2065F}"/>
                </a:ext>
              </a:extLst>
            </p:cNvPr>
            <p:cNvSpPr/>
            <p:nvPr/>
          </p:nvSpPr>
          <p:spPr>
            <a:xfrm>
              <a:off x="8459270" y="3868700"/>
              <a:ext cx="537246" cy="4383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DE28DA-1710-94F0-1CDD-E59ECC8006D1}"/>
                </a:ext>
              </a:extLst>
            </p:cNvPr>
            <p:cNvGrpSpPr/>
            <p:nvPr/>
          </p:nvGrpSpPr>
          <p:grpSpPr>
            <a:xfrm>
              <a:off x="7204995" y="2352419"/>
              <a:ext cx="1254275" cy="3410061"/>
              <a:chOff x="4063589" y="2278678"/>
              <a:chExt cx="1594247" cy="3591178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6A92EFD-1E96-E9CF-A34D-197128F2BA6A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4063590" y="2278678"/>
                <a:ext cx="1594246" cy="18276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5CACBE7-F262-BF63-9379-08099983BFD9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4063590" y="3003386"/>
                <a:ext cx="1594246" cy="11029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025B8FD-675A-1042-E17D-8A80A067C370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4063590" y="3721289"/>
                <a:ext cx="1594246" cy="38503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7E991A2-2F23-5BC8-4F93-97D4AEFC2E59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 flipV="1">
                <a:off x="4063589" y="4106325"/>
                <a:ext cx="1594247" cy="33286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66FF82C-6CA7-76A1-942D-3A3DEA8A8AA9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 flipV="1">
                <a:off x="4063589" y="4106325"/>
                <a:ext cx="1594247" cy="103882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1982C78-E3FE-343D-6CF5-5C03999E763C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 flipV="1">
                <a:off x="4063589" y="4106325"/>
                <a:ext cx="1594247" cy="176353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49EF3DF-7C19-C9FE-ED21-340A9C99FD3E}"/>
                  </a:ext>
                </a:extLst>
              </p:cNvPr>
              <p:cNvSpPr txBox="1"/>
              <p:nvPr/>
            </p:nvSpPr>
            <p:spPr>
              <a:xfrm>
                <a:off x="3810046" y="2673505"/>
                <a:ext cx="570760" cy="431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49EF3DF-7C19-C9FE-ED21-340A9C99F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46" y="2673505"/>
                <a:ext cx="570760" cy="431593"/>
              </a:xfrm>
              <a:prstGeom prst="rect">
                <a:avLst/>
              </a:prstGeom>
              <a:blipFill>
                <a:blip r:embed="rId1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4A90B66-4BD4-A403-EEEC-996DA317E33C}"/>
                  </a:ext>
                </a:extLst>
              </p:cNvPr>
              <p:cNvSpPr txBox="1"/>
              <p:nvPr/>
            </p:nvSpPr>
            <p:spPr>
              <a:xfrm>
                <a:off x="6359710" y="2724502"/>
                <a:ext cx="951265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4A90B66-4BD4-A403-EEEC-996DA317E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710" y="2724502"/>
                <a:ext cx="951265" cy="391646"/>
              </a:xfrm>
              <a:prstGeom prst="rect">
                <a:avLst/>
              </a:prstGeom>
              <a:blipFill>
                <a:blip r:embed="rId1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E73958-5871-6C8D-763C-9803717BA086}"/>
                  </a:ext>
                </a:extLst>
              </p:cNvPr>
              <p:cNvSpPr txBox="1"/>
              <p:nvPr/>
            </p:nvSpPr>
            <p:spPr>
              <a:xfrm>
                <a:off x="3917685" y="3612461"/>
                <a:ext cx="3345235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 a NN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.  Call that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AE73958-5871-6C8D-763C-9803717B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85" y="3612461"/>
                <a:ext cx="3345235" cy="985591"/>
              </a:xfrm>
              <a:prstGeom prst="rect">
                <a:avLst/>
              </a:prstGeom>
              <a:blipFill>
                <a:blip r:embed="rId16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EB31AEA8-C903-9148-F774-166EFBE31519}"/>
              </a:ext>
            </a:extLst>
          </p:cNvPr>
          <p:cNvGrpSpPr/>
          <p:nvPr/>
        </p:nvGrpSpPr>
        <p:grpSpPr>
          <a:xfrm>
            <a:off x="8519806" y="2077712"/>
            <a:ext cx="2325759" cy="1519026"/>
            <a:chOff x="3935362" y="2188492"/>
            <a:chExt cx="5061154" cy="3769856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E65CF5F5-153D-7974-3ADA-198DC25C6A1A}"/>
                </a:ext>
              </a:extLst>
            </p:cNvPr>
            <p:cNvSpPr/>
            <p:nvPr/>
          </p:nvSpPr>
          <p:spPr>
            <a:xfrm>
              <a:off x="3935362" y="2793140"/>
              <a:ext cx="298452" cy="287375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639B855-7818-B364-6CFA-48C2FD243E42}"/>
                </a:ext>
              </a:extLst>
            </p:cNvPr>
            <p:cNvGrpSpPr/>
            <p:nvPr/>
          </p:nvGrpSpPr>
          <p:grpSpPr>
            <a:xfrm>
              <a:off x="5377096" y="2997977"/>
              <a:ext cx="397847" cy="2447573"/>
              <a:chOff x="2792566" y="2415396"/>
              <a:chExt cx="485472" cy="264818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0" name="Rounded Rectangle 159">
                    <a:extLst>
                      <a:ext uri="{FF2B5EF4-FFF2-40B4-BE49-F238E27FC236}">
                        <a16:creationId xmlns:a16="http://schemas.microsoft.com/office/drawing/2014/main" id="{02CCFC70-F0FD-3710-3779-D6CF2FAB408A}"/>
                      </a:ext>
                    </a:extLst>
                  </p:cNvPr>
                  <p:cNvSpPr/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160" name="Rounded Rectangle 159">
                    <a:extLst>
                      <a:ext uri="{FF2B5EF4-FFF2-40B4-BE49-F238E27FC236}">
                        <a16:creationId xmlns:a16="http://schemas.microsoft.com/office/drawing/2014/main" id="{02CCFC70-F0FD-3710-3779-D6CF2FAB40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2415396"/>
                    <a:ext cx="485471" cy="487670"/>
                  </a:xfrm>
                  <a:prstGeom prst="round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1" name="Rounded Rectangle 160">
                    <a:extLst>
                      <a:ext uri="{FF2B5EF4-FFF2-40B4-BE49-F238E27FC236}">
                        <a16:creationId xmlns:a16="http://schemas.microsoft.com/office/drawing/2014/main" id="{447407A7-09F6-3DC9-70D9-FABEFF1CEC67}"/>
                      </a:ext>
                    </a:extLst>
                  </p:cNvPr>
                  <p:cNvSpPr/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161" name="Rounded Rectangle 160">
                    <a:extLst>
                      <a:ext uri="{FF2B5EF4-FFF2-40B4-BE49-F238E27FC236}">
                        <a16:creationId xmlns:a16="http://schemas.microsoft.com/office/drawing/2014/main" id="{447407A7-09F6-3DC9-70D9-FABEFF1CEC6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140104"/>
                    <a:ext cx="485471" cy="487670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2" name="Rounded Rectangle 161">
                    <a:extLst>
                      <a:ext uri="{FF2B5EF4-FFF2-40B4-BE49-F238E27FC236}">
                        <a16:creationId xmlns:a16="http://schemas.microsoft.com/office/drawing/2014/main" id="{00C6291F-10DD-350C-6B61-88C285E03CD5}"/>
                      </a:ext>
                    </a:extLst>
                  </p:cNvPr>
                  <p:cNvSpPr/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162" name="Rounded Rectangle 161">
                    <a:extLst>
                      <a:ext uri="{FF2B5EF4-FFF2-40B4-BE49-F238E27FC236}">
                        <a16:creationId xmlns:a16="http://schemas.microsoft.com/office/drawing/2014/main" id="{00C6291F-10DD-350C-6B61-88C285E03C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7" y="3858008"/>
                    <a:ext cx="485471" cy="487670"/>
                  </a:xfrm>
                  <a:prstGeom prst="round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3" name="Rounded Rectangle 162">
                    <a:extLst>
                      <a:ext uri="{FF2B5EF4-FFF2-40B4-BE49-F238E27FC236}">
                        <a16:creationId xmlns:a16="http://schemas.microsoft.com/office/drawing/2014/main" id="{CCF626DE-1107-9293-1F4C-8B273863FE4D}"/>
                      </a:ext>
                    </a:extLst>
                  </p:cNvPr>
                  <p:cNvSpPr/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163" name="Rounded Rectangle 162">
                    <a:extLst>
                      <a:ext uri="{FF2B5EF4-FFF2-40B4-BE49-F238E27FC236}">
                        <a16:creationId xmlns:a16="http://schemas.microsoft.com/office/drawing/2014/main" id="{CCF626DE-1107-9293-1F4C-8B273863FE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566" y="4575912"/>
                    <a:ext cx="485471" cy="487670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120D3C9-66EA-C5DF-4E70-30D1BCF4C6D3}"/>
                </a:ext>
              </a:extLst>
            </p:cNvPr>
            <p:cNvGrpSpPr/>
            <p:nvPr/>
          </p:nvGrpSpPr>
          <p:grpSpPr>
            <a:xfrm>
              <a:off x="6858360" y="2188492"/>
              <a:ext cx="397847" cy="3769856"/>
              <a:chOff x="4600075" y="1539563"/>
              <a:chExt cx="485472" cy="4078848"/>
            </a:xfrm>
            <a:solidFill>
              <a:srgbClr val="7030A0"/>
            </a:solidFill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6582EE0C-9785-DE5A-5BA8-89E0DB11B5CF}"/>
                  </a:ext>
                </a:extLst>
              </p:cNvPr>
              <p:cNvGrpSpPr/>
              <p:nvPr/>
            </p:nvGrpSpPr>
            <p:grpSpPr>
              <a:xfrm>
                <a:off x="4600075" y="1539563"/>
                <a:ext cx="485472" cy="2648186"/>
                <a:chOff x="2792566" y="2415396"/>
                <a:chExt cx="485472" cy="2648186"/>
              </a:xfrm>
              <a:grpFill/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6" name="Rounded Rectangle 155">
                      <a:extLst>
                        <a:ext uri="{FF2B5EF4-FFF2-40B4-BE49-F238E27FC236}">
                          <a16:creationId xmlns:a16="http://schemas.microsoft.com/office/drawing/2014/main" id="{6FD3C362-7F9F-D209-0144-59A88E41BE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156" name="Rounded Rectangle 155">
                      <a:extLst>
                        <a:ext uri="{FF2B5EF4-FFF2-40B4-BE49-F238E27FC236}">
                          <a16:creationId xmlns:a16="http://schemas.microsoft.com/office/drawing/2014/main" id="{6FD3C362-7F9F-D209-0144-59A88E41BE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21"/>
                      <a:stretch>
                        <a:fillRect l="-625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7" name="Rounded Rectangle 156">
                      <a:extLst>
                        <a:ext uri="{FF2B5EF4-FFF2-40B4-BE49-F238E27FC236}">
                          <a16:creationId xmlns:a16="http://schemas.microsoft.com/office/drawing/2014/main" id="{5BFDCD91-D60E-CE73-AD36-F77DE017E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157" name="Rounded Rectangle 156">
                      <a:extLst>
                        <a:ext uri="{FF2B5EF4-FFF2-40B4-BE49-F238E27FC236}">
                          <a16:creationId xmlns:a16="http://schemas.microsoft.com/office/drawing/2014/main" id="{5BFDCD91-D60E-CE73-AD36-F77DE017EF9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22"/>
                      <a:stretch>
                        <a:fillRect l="-625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8" name="Rounded Rectangle 157">
                      <a:extLst>
                        <a:ext uri="{FF2B5EF4-FFF2-40B4-BE49-F238E27FC236}">
                          <a16:creationId xmlns:a16="http://schemas.microsoft.com/office/drawing/2014/main" id="{DDE0DBE8-E25F-A774-2414-7A230A45D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158" name="Rounded Rectangle 157">
                      <a:extLst>
                        <a:ext uri="{FF2B5EF4-FFF2-40B4-BE49-F238E27FC236}">
                          <a16:creationId xmlns:a16="http://schemas.microsoft.com/office/drawing/2014/main" id="{DDE0DBE8-E25F-A774-2414-7A230A45DB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23"/>
                      <a:stretch>
                        <a:fillRect l="-625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9" name="Rounded Rectangle 158">
                      <a:extLst>
                        <a:ext uri="{FF2B5EF4-FFF2-40B4-BE49-F238E27FC236}">
                          <a16:creationId xmlns:a16="http://schemas.microsoft.com/office/drawing/2014/main" id="{9071FE8E-FABB-64FF-D55E-1517132B8A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500" b="0" dirty="0"/>
                    </a:p>
                  </p:txBody>
                </p:sp>
              </mc:Choice>
              <mc:Fallback>
                <p:sp>
                  <p:nvSpPr>
                    <p:cNvPr id="159" name="Rounded Rectangle 158">
                      <a:extLst>
                        <a:ext uri="{FF2B5EF4-FFF2-40B4-BE49-F238E27FC236}">
                          <a16:creationId xmlns:a16="http://schemas.microsoft.com/office/drawing/2014/main" id="{9071FE8E-FABB-64FF-D55E-1517132B8A0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24"/>
                      <a:stretch>
                        <a:fillRect l="-625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4" name="Rounded Rectangle 153">
                    <a:extLst>
                      <a:ext uri="{FF2B5EF4-FFF2-40B4-BE49-F238E27FC236}">
                        <a16:creationId xmlns:a16="http://schemas.microsoft.com/office/drawing/2014/main" id="{84747DF0-B7B1-8F9F-C4B3-2EBD60A8C49D}"/>
                      </a:ext>
                    </a:extLst>
                  </p:cNvPr>
                  <p:cNvSpPr/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154" name="Rounded Rectangle 153">
                    <a:extLst>
                      <a:ext uri="{FF2B5EF4-FFF2-40B4-BE49-F238E27FC236}">
                        <a16:creationId xmlns:a16="http://schemas.microsoft.com/office/drawing/2014/main" id="{84747DF0-B7B1-8F9F-C4B3-2EBD60A8C4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4406033"/>
                    <a:ext cx="485471" cy="487670"/>
                  </a:xfrm>
                  <a:prstGeom prst="roundRect">
                    <a:avLst/>
                  </a:prstGeom>
                  <a:blipFill>
                    <a:blip r:embed="rId21"/>
                    <a:stretch>
                      <a:fillRect l="-6250"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5" name="Rounded Rectangle 154">
                    <a:extLst>
                      <a:ext uri="{FF2B5EF4-FFF2-40B4-BE49-F238E27FC236}">
                        <a16:creationId xmlns:a16="http://schemas.microsoft.com/office/drawing/2014/main" id="{B2E1CD30-032B-BB91-98D7-E8423A9F5894}"/>
                      </a:ext>
                    </a:extLst>
                  </p:cNvPr>
                  <p:cNvSpPr/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500" b="0" dirty="0"/>
                  </a:p>
                </p:txBody>
              </p:sp>
            </mc:Choice>
            <mc:Fallback>
              <p:sp>
                <p:nvSpPr>
                  <p:cNvPr id="155" name="Rounded Rectangle 154">
                    <a:extLst>
                      <a:ext uri="{FF2B5EF4-FFF2-40B4-BE49-F238E27FC236}">
                        <a16:creationId xmlns:a16="http://schemas.microsoft.com/office/drawing/2014/main" id="{B2E1CD30-032B-BB91-98D7-E8423A9F58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0075" y="5130741"/>
                    <a:ext cx="485471" cy="487670"/>
                  </a:xfrm>
                  <a:prstGeom prst="roundRect">
                    <a:avLst/>
                  </a:prstGeom>
                  <a:blipFill>
                    <a:blip r:embed="rId22"/>
                    <a:stretch>
                      <a:fillRect l="-6250"/>
                    </a:stretch>
                  </a:blipFill>
                  <a:ln w="127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31F75A7-045B-1625-195E-68D248856402}"/>
                </a:ext>
              </a:extLst>
            </p:cNvPr>
            <p:cNvGrpSpPr/>
            <p:nvPr/>
          </p:nvGrpSpPr>
          <p:grpSpPr>
            <a:xfrm>
              <a:off x="4233810" y="3083663"/>
              <a:ext cx="1148261" cy="2349316"/>
              <a:chOff x="1397475" y="2508106"/>
              <a:chExt cx="1401163" cy="2541875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5D51232-EA4A-9C39-0462-4B3979A8065F}"/>
                  </a:ext>
                </a:extLst>
              </p:cNvPr>
              <p:cNvCxnSpPr>
                <a:endCxn id="160" idx="1"/>
              </p:cNvCxnSpPr>
              <p:nvPr/>
            </p:nvCxnSpPr>
            <p:spPr>
              <a:xfrm>
                <a:off x="1397479" y="2508106"/>
                <a:ext cx="1395088" cy="15112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89D8DD42-DA1E-938F-7510-7161E4F64EDA}"/>
                  </a:ext>
                </a:extLst>
              </p:cNvPr>
              <p:cNvCxnSpPr>
                <a:cxnSpLocks/>
                <a:endCxn id="160" idx="1"/>
              </p:cNvCxnSpPr>
              <p:nvPr/>
            </p:nvCxnSpPr>
            <p:spPr>
              <a:xfrm flipV="1">
                <a:off x="1397479" y="2659231"/>
                <a:ext cx="1395088" cy="45232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F852E6F-9349-57D9-B3C7-BBCFAD46CE60}"/>
                  </a:ext>
                </a:extLst>
              </p:cNvPr>
              <p:cNvCxnSpPr>
                <a:cxnSpLocks/>
                <a:stCxn id="96" idx="3"/>
                <a:endCxn id="160" idx="1"/>
              </p:cNvCxnSpPr>
              <p:nvPr/>
            </p:nvCxnSpPr>
            <p:spPr>
              <a:xfrm flipV="1">
                <a:off x="1397479" y="2659231"/>
                <a:ext cx="1395088" cy="108918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8149CAA-9D6C-6E72-A88D-DCBF4B88E58E}"/>
                  </a:ext>
                </a:extLst>
              </p:cNvPr>
              <p:cNvCxnSpPr>
                <a:cxnSpLocks/>
                <a:endCxn id="160" idx="1"/>
              </p:cNvCxnSpPr>
              <p:nvPr/>
            </p:nvCxnSpPr>
            <p:spPr>
              <a:xfrm flipV="1">
                <a:off x="1397479" y="2659231"/>
                <a:ext cx="1395088" cy="16864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4EC1E1A7-B43F-27C4-BA68-8C69BEF387BC}"/>
                  </a:ext>
                </a:extLst>
              </p:cNvPr>
              <p:cNvCxnSpPr>
                <a:cxnSpLocks/>
                <a:endCxn id="160" idx="1"/>
              </p:cNvCxnSpPr>
              <p:nvPr/>
            </p:nvCxnSpPr>
            <p:spPr>
              <a:xfrm flipV="1">
                <a:off x="1397479" y="2659231"/>
                <a:ext cx="1395088" cy="232469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9C5CECD-7064-1F0C-7673-076E38D88448}"/>
                  </a:ext>
                </a:extLst>
              </p:cNvPr>
              <p:cNvCxnSpPr>
                <a:cxnSpLocks/>
                <a:endCxn id="163" idx="1"/>
              </p:cNvCxnSpPr>
              <p:nvPr/>
            </p:nvCxnSpPr>
            <p:spPr>
              <a:xfrm flipV="1">
                <a:off x="1397479" y="4819747"/>
                <a:ext cx="1395087" cy="16417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EBA3D7D-190D-08FD-5703-2A0B2D2E31BE}"/>
                  </a:ext>
                </a:extLst>
              </p:cNvPr>
              <p:cNvCxnSpPr>
                <a:cxnSpLocks/>
                <a:endCxn id="163" idx="1"/>
              </p:cNvCxnSpPr>
              <p:nvPr/>
            </p:nvCxnSpPr>
            <p:spPr>
              <a:xfrm>
                <a:off x="1397478" y="4374005"/>
                <a:ext cx="1395088" cy="44574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78B76B9-82AC-4387-138D-D4C4BE30C72C}"/>
                  </a:ext>
                </a:extLst>
              </p:cNvPr>
              <p:cNvCxnSpPr>
                <a:cxnSpLocks/>
                <a:stCxn id="96" idx="3"/>
                <a:endCxn id="163" idx="1"/>
              </p:cNvCxnSpPr>
              <p:nvPr/>
            </p:nvCxnSpPr>
            <p:spPr>
              <a:xfrm>
                <a:off x="1397479" y="3748418"/>
                <a:ext cx="1395087" cy="107132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01BBF0D-1EBB-6591-A738-ACAB81623585}"/>
                  </a:ext>
                </a:extLst>
              </p:cNvPr>
              <p:cNvCxnSpPr>
                <a:cxnSpLocks/>
                <a:endCxn id="163" idx="1"/>
              </p:cNvCxnSpPr>
              <p:nvPr/>
            </p:nvCxnSpPr>
            <p:spPr>
              <a:xfrm>
                <a:off x="1397477" y="3133300"/>
                <a:ext cx="1395089" cy="16864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3C04D54-B783-8880-C435-70D3274F91D0}"/>
                  </a:ext>
                </a:extLst>
              </p:cNvPr>
              <p:cNvCxnSpPr>
                <a:cxnSpLocks/>
                <a:endCxn id="163" idx="1"/>
              </p:cNvCxnSpPr>
              <p:nvPr/>
            </p:nvCxnSpPr>
            <p:spPr>
              <a:xfrm>
                <a:off x="1397476" y="2538587"/>
                <a:ext cx="1395090" cy="228116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11922FA-834C-D8C8-3719-3419294B93AD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>
                <a:off x="1397479" y="3748418"/>
                <a:ext cx="1395086" cy="36603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343ADD94-B0A5-A75F-26F0-230D0A273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2516844"/>
                <a:ext cx="1395090" cy="159761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53B2A2C-46ED-0794-B026-63402ADCB3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93552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04293EA-441D-C595-313A-69E992B0CE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97475" y="4114454"/>
                <a:ext cx="1395090" cy="22197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B251EBE3-A564-E756-4682-3F0F0BE7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7475" y="3104973"/>
                <a:ext cx="1395090" cy="100948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AC72F907-3A3E-4D97-4156-22435E36611F}"/>
                  </a:ext>
                </a:extLst>
              </p:cNvPr>
              <p:cNvCxnSpPr>
                <a:cxnSpLocks/>
                <a:stCxn id="96" idx="3"/>
              </p:cNvCxnSpPr>
              <p:nvPr/>
            </p:nvCxnSpPr>
            <p:spPr>
              <a:xfrm flipV="1">
                <a:off x="1397479" y="3372422"/>
                <a:ext cx="1401159" cy="37599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7D8CB8B-7120-EF7B-B327-F6A9206CC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64908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945327C-DFEF-F23B-C5A3-B4F61256B7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30969" y="3372422"/>
                <a:ext cx="1367669" cy="103361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5726A2E-489C-144F-ABC8-685B9AA941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2537941"/>
                <a:ext cx="1367669" cy="83448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0840B17-6601-512E-1617-CE81626F91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0969" y="3067244"/>
                <a:ext cx="1367669" cy="30517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21F5279-43B9-3ACE-8971-2E3004EAE0A4}"/>
                </a:ext>
              </a:extLst>
            </p:cNvPr>
            <p:cNvGrpSpPr/>
            <p:nvPr/>
          </p:nvGrpSpPr>
          <p:grpSpPr>
            <a:xfrm>
              <a:off x="5749922" y="2382623"/>
              <a:ext cx="1108439" cy="3350361"/>
              <a:chOff x="3247506" y="1749606"/>
              <a:chExt cx="1352570" cy="362497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41BFD7D-ACD6-7C37-7BB4-85EB7F7CC6A8}"/>
                  </a:ext>
                </a:extLst>
              </p:cNvPr>
              <p:cNvCxnSpPr>
                <a:cxnSpLocks/>
                <a:stCxn id="160" idx="3"/>
              </p:cNvCxnSpPr>
              <p:nvPr/>
            </p:nvCxnSpPr>
            <p:spPr>
              <a:xfrm flipV="1">
                <a:off x="3278038" y="1749606"/>
                <a:ext cx="1322037" cy="90962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175A1C1-19EF-B37A-4C6B-37B0C5DABC6F}"/>
                  </a:ext>
                </a:extLst>
              </p:cNvPr>
              <p:cNvCxnSpPr>
                <a:cxnSpLocks/>
                <a:stCxn id="161" idx="3"/>
              </p:cNvCxnSpPr>
              <p:nvPr/>
            </p:nvCxnSpPr>
            <p:spPr>
              <a:xfrm flipV="1">
                <a:off x="3278038" y="1749606"/>
                <a:ext cx="1322037" cy="163433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581C9D4-1110-6F84-1D6A-78E88D01E3B6}"/>
                  </a:ext>
                </a:extLst>
              </p:cNvPr>
              <p:cNvCxnSpPr>
                <a:cxnSpLocks/>
                <a:stCxn id="162" idx="3"/>
                <a:endCxn id="156" idx="1"/>
              </p:cNvCxnSpPr>
              <p:nvPr/>
            </p:nvCxnSpPr>
            <p:spPr>
              <a:xfrm flipV="1">
                <a:off x="3278038" y="1783398"/>
                <a:ext cx="1322038" cy="231844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FF43CA0C-F3C9-22F9-B9D0-EEF60E853A38}"/>
                  </a:ext>
                </a:extLst>
              </p:cNvPr>
              <p:cNvCxnSpPr>
                <a:cxnSpLocks/>
                <a:stCxn id="163" idx="3"/>
                <a:endCxn id="156" idx="1"/>
              </p:cNvCxnSpPr>
              <p:nvPr/>
            </p:nvCxnSpPr>
            <p:spPr>
              <a:xfrm flipV="1">
                <a:off x="3278037" y="1783398"/>
                <a:ext cx="1322039" cy="303634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B7720CC-F754-693F-DB48-960191C73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2703536"/>
                <a:ext cx="1288411" cy="188835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88BDA08-4DF1-2FE7-363E-581F7CBDD0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3428244"/>
                <a:ext cx="1288411" cy="11636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4867AA0-4D48-2C2A-6860-03A0DE22A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280" y="4146148"/>
                <a:ext cx="1288411" cy="44574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6725E8C-5324-E98B-E2AE-BAC854FC0B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0279" y="4591891"/>
                <a:ext cx="1288412" cy="27216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C9DA266-7CAD-3E1F-89B7-60B4B8C38779}"/>
                  </a:ext>
                </a:extLst>
              </p:cNvPr>
              <p:cNvCxnSpPr>
                <a:cxnSpLocks/>
                <a:endCxn id="155" idx="1"/>
              </p:cNvCxnSpPr>
              <p:nvPr/>
            </p:nvCxnSpPr>
            <p:spPr>
              <a:xfrm>
                <a:off x="3258394" y="2693023"/>
                <a:ext cx="1341681" cy="268155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5628F93-61ED-9EB7-2336-9F59B644433B}"/>
                  </a:ext>
                </a:extLst>
              </p:cNvPr>
              <p:cNvCxnSpPr>
                <a:cxnSpLocks/>
                <a:endCxn id="155" idx="1"/>
              </p:cNvCxnSpPr>
              <p:nvPr/>
            </p:nvCxnSpPr>
            <p:spPr>
              <a:xfrm>
                <a:off x="3258394" y="3417731"/>
                <a:ext cx="1341681" cy="1956845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B76BCE8-7E42-B503-A3E2-D7F54274B657}"/>
                  </a:ext>
                </a:extLst>
              </p:cNvPr>
              <p:cNvCxnSpPr>
                <a:cxnSpLocks/>
                <a:endCxn id="155" idx="1"/>
              </p:cNvCxnSpPr>
              <p:nvPr/>
            </p:nvCxnSpPr>
            <p:spPr>
              <a:xfrm>
                <a:off x="3258394" y="4135635"/>
                <a:ext cx="1341681" cy="123894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F58EDC3-AEDC-49A6-F9E3-56E65D50A52F}"/>
                  </a:ext>
                </a:extLst>
              </p:cNvPr>
              <p:cNvCxnSpPr>
                <a:cxnSpLocks/>
                <a:endCxn id="155" idx="1"/>
              </p:cNvCxnSpPr>
              <p:nvPr/>
            </p:nvCxnSpPr>
            <p:spPr>
              <a:xfrm>
                <a:off x="3258393" y="4853539"/>
                <a:ext cx="1341682" cy="52103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AF53CF9-0612-1DAD-AD26-A26DDD12DDD5}"/>
                  </a:ext>
                </a:extLst>
              </p:cNvPr>
              <p:cNvCxnSpPr>
                <a:cxnSpLocks/>
                <a:endCxn id="159" idx="1"/>
              </p:cNvCxnSpPr>
              <p:nvPr/>
            </p:nvCxnSpPr>
            <p:spPr>
              <a:xfrm>
                <a:off x="3247509" y="2671252"/>
                <a:ext cx="1352566" cy="127266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CDA6782-E906-480A-0895-1E803649875F}"/>
                  </a:ext>
                </a:extLst>
              </p:cNvPr>
              <p:cNvCxnSpPr>
                <a:cxnSpLocks/>
                <a:endCxn id="159" idx="1"/>
              </p:cNvCxnSpPr>
              <p:nvPr/>
            </p:nvCxnSpPr>
            <p:spPr>
              <a:xfrm>
                <a:off x="3247509" y="3395960"/>
                <a:ext cx="1352566" cy="54795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483FF267-A6BD-17C6-CDAD-64FE07729A88}"/>
                  </a:ext>
                </a:extLst>
              </p:cNvPr>
              <p:cNvCxnSpPr>
                <a:cxnSpLocks/>
                <a:endCxn id="159" idx="1"/>
              </p:cNvCxnSpPr>
              <p:nvPr/>
            </p:nvCxnSpPr>
            <p:spPr>
              <a:xfrm flipV="1">
                <a:off x="3247509" y="3943914"/>
                <a:ext cx="1352566" cy="16995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60F76F36-3ECB-AED3-B261-662D93111B9F}"/>
                  </a:ext>
                </a:extLst>
              </p:cNvPr>
              <p:cNvCxnSpPr>
                <a:cxnSpLocks/>
                <a:endCxn id="159" idx="1"/>
              </p:cNvCxnSpPr>
              <p:nvPr/>
            </p:nvCxnSpPr>
            <p:spPr>
              <a:xfrm flipV="1">
                <a:off x="3247508" y="3943914"/>
                <a:ext cx="1352567" cy="88785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199DE1CB-D013-3B70-246C-98877A370E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7507" y="2716459"/>
                <a:ext cx="1352569" cy="48777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FA1FCF1-587F-FCB1-66FD-9AEED107A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23692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98C008B-A8A4-E42C-A40B-49F79342BC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7" y="3204238"/>
                <a:ext cx="1352569" cy="95483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BF695CF7-6932-1F61-C433-347E79DF66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7506" y="3204238"/>
                <a:ext cx="1352570" cy="167273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30052E9-3621-17D4-CC16-980CA2C4F9DE}"/>
                  </a:ext>
                </a:extLst>
              </p:cNvPr>
              <p:cNvCxnSpPr>
                <a:cxnSpLocks/>
                <a:endCxn id="157" idx="1"/>
              </p:cNvCxnSpPr>
              <p:nvPr/>
            </p:nvCxnSpPr>
            <p:spPr>
              <a:xfrm flipV="1">
                <a:off x="3280164" y="2508106"/>
                <a:ext cx="1319912" cy="16481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9AD43FC-D50F-87B9-3348-612D832EE9BC}"/>
                  </a:ext>
                </a:extLst>
              </p:cNvPr>
              <p:cNvCxnSpPr>
                <a:cxnSpLocks/>
                <a:endCxn id="157" idx="1"/>
              </p:cNvCxnSpPr>
              <p:nvPr/>
            </p:nvCxnSpPr>
            <p:spPr>
              <a:xfrm flipV="1">
                <a:off x="3280164" y="2508106"/>
                <a:ext cx="1319912" cy="889518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6DDCAFE-18E7-B88B-9061-405C502E5358}"/>
                  </a:ext>
                </a:extLst>
              </p:cNvPr>
              <p:cNvCxnSpPr>
                <a:cxnSpLocks/>
                <a:endCxn id="157" idx="1"/>
              </p:cNvCxnSpPr>
              <p:nvPr/>
            </p:nvCxnSpPr>
            <p:spPr>
              <a:xfrm flipV="1">
                <a:off x="3280164" y="2508106"/>
                <a:ext cx="1319912" cy="160742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E57AB7FB-1E8B-010A-8010-673D42BC94AE}"/>
                  </a:ext>
                </a:extLst>
              </p:cNvPr>
              <p:cNvCxnSpPr>
                <a:cxnSpLocks/>
                <a:endCxn id="157" idx="1"/>
              </p:cNvCxnSpPr>
              <p:nvPr/>
            </p:nvCxnSpPr>
            <p:spPr>
              <a:xfrm flipV="1">
                <a:off x="3280163" y="2508106"/>
                <a:ext cx="1319913" cy="232532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5D823C89-C05C-D975-07A2-8E6E21145621}"/>
                </a:ext>
              </a:extLst>
            </p:cNvPr>
            <p:cNvSpPr/>
            <p:nvPr/>
          </p:nvSpPr>
          <p:spPr>
            <a:xfrm>
              <a:off x="8459270" y="3868700"/>
              <a:ext cx="537246" cy="43838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73C9FD6-1F60-6577-B2AE-5BCD5F2408CA}"/>
                </a:ext>
              </a:extLst>
            </p:cNvPr>
            <p:cNvGrpSpPr/>
            <p:nvPr/>
          </p:nvGrpSpPr>
          <p:grpSpPr>
            <a:xfrm>
              <a:off x="7204995" y="2352419"/>
              <a:ext cx="1254275" cy="3410061"/>
              <a:chOff x="4063589" y="2278678"/>
              <a:chExt cx="1594247" cy="3591178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F3D57DFC-02B4-51BD-42A4-534F19F4225A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>
                <a:off x="4063590" y="2278678"/>
                <a:ext cx="1594246" cy="182764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976CC6B-B70C-15AD-D230-1736B241FDD4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>
                <a:off x="4063590" y="3003386"/>
                <a:ext cx="1594246" cy="110294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D2656855-1A51-808D-1BCD-829F7B658BA8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>
                <a:off x="4063590" y="3721289"/>
                <a:ext cx="1594246" cy="385036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C75AF01-A8FD-7A4C-8720-4FCAD4D7A85A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flipV="1">
                <a:off x="4063589" y="4106325"/>
                <a:ext cx="1594247" cy="33286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59A89CC-EB70-5DED-F861-29AA5A7E1B62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flipV="1">
                <a:off x="4063589" y="4106325"/>
                <a:ext cx="1594247" cy="1038823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561EF36-71F3-B4DA-2B13-E57993B7F868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flipV="1">
                <a:off x="4063589" y="4106325"/>
                <a:ext cx="1594247" cy="1763531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825DB51-0F0E-978C-46C9-41501A2D5CB7}"/>
                  </a:ext>
                </a:extLst>
              </p:cNvPr>
              <p:cNvSpPr txBox="1"/>
              <p:nvPr/>
            </p:nvSpPr>
            <p:spPr>
              <a:xfrm>
                <a:off x="7977262" y="2650307"/>
                <a:ext cx="570760" cy="431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825DB51-0F0E-978C-46C9-41501A2D5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262" y="2650307"/>
                <a:ext cx="570760" cy="431593"/>
              </a:xfrm>
              <a:prstGeom prst="rect">
                <a:avLst/>
              </a:prstGeom>
              <a:blipFill>
                <a:blip r:embed="rId2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223580-38AC-1D57-82CC-FE14BA252878}"/>
                  </a:ext>
                </a:extLst>
              </p:cNvPr>
              <p:cNvSpPr txBox="1"/>
              <p:nvPr/>
            </p:nvSpPr>
            <p:spPr>
              <a:xfrm>
                <a:off x="10526926" y="2701304"/>
                <a:ext cx="951265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223580-38AC-1D57-82CC-FE14BA25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926" y="2701304"/>
                <a:ext cx="951265" cy="391646"/>
              </a:xfrm>
              <a:prstGeom prst="rect">
                <a:avLst/>
              </a:prstGeom>
              <a:blipFill>
                <a:blip r:embed="rId2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A13A129-7A17-DF31-8603-70C2FFA3A921}"/>
                  </a:ext>
                </a:extLst>
              </p:cNvPr>
              <p:cNvSpPr txBox="1"/>
              <p:nvPr/>
            </p:nvSpPr>
            <p:spPr>
              <a:xfrm>
                <a:off x="8080764" y="3552407"/>
                <a:ext cx="4239097" cy="10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Train a second NN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.  Call that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A13A129-7A17-DF31-8603-70C2FFA3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64" y="3552407"/>
                <a:ext cx="4239097" cy="1007905"/>
              </a:xfrm>
              <a:prstGeom prst="rect">
                <a:avLst/>
              </a:prstGeom>
              <a:blipFill>
                <a:blip r:embed="rId27"/>
                <a:stretch>
                  <a:fillRect l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1DF076D-7367-BEBC-D332-32B548742E73}"/>
              </a:ext>
            </a:extLst>
          </p:cNvPr>
          <p:cNvGrpSpPr/>
          <p:nvPr/>
        </p:nvGrpSpPr>
        <p:grpSpPr>
          <a:xfrm>
            <a:off x="1026535" y="4815258"/>
            <a:ext cx="2106551" cy="1806203"/>
            <a:chOff x="417078" y="2667790"/>
            <a:chExt cx="3110496" cy="2667008"/>
          </a:xfrm>
        </p:grpSpPr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E0E8FE8E-5BB1-F7D4-2259-4C29C27C0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17078" y="2929127"/>
              <a:ext cx="842243" cy="1333504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04E1768B-B663-E478-F302-1FE006987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098116" y="2667790"/>
              <a:ext cx="842243" cy="1333504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03A2F1DC-5427-DBCE-8941-C774D2192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940359" y="2667790"/>
              <a:ext cx="842243" cy="1333504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620638AB-7FC9-1FF0-334C-7954B2D8E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685331" y="2929127"/>
              <a:ext cx="842243" cy="1333504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B16BE254-F9A1-1FFF-E8F5-BBCE5FF2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167520" y="3772086"/>
              <a:ext cx="842243" cy="1333504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4CFA4439-D95F-D622-87BF-0F268C45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535838" y="4001294"/>
              <a:ext cx="842243" cy="1333504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EE04D275-D027-2C4C-5A79-C1F08616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04156" y="3772086"/>
              <a:ext cx="842243" cy="133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631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E182-543D-DB49-B257-DD72B1F4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retirement savings </a:t>
            </a:r>
            <a:br>
              <a:rPr lang="en-US" dirty="0"/>
            </a:br>
            <a:r>
              <a:rPr lang="en-US" sz="2000" dirty="0"/>
              <a:t>There are also other applications in the paper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3A92-F581-EE99-7D64-6C8493DE3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USA, some employers provide access to tax-preferred retirement savings accounts known as </a:t>
            </a:r>
            <a:r>
              <a:rPr lang="en-US" b="1" dirty="0"/>
              <a:t>401(k).</a:t>
            </a:r>
          </a:p>
          <a:p>
            <a:endParaRPr lang="en-US" dirty="0"/>
          </a:p>
          <a:p>
            <a:r>
              <a:rPr lang="en-US" dirty="0"/>
              <a:t>The US spends lots of money subsidizing these and other similar programs (over $100 billion in 2023).</a:t>
            </a:r>
          </a:p>
          <a:p>
            <a:endParaRPr lang="en-US" dirty="0"/>
          </a:p>
          <a:p>
            <a:r>
              <a:rPr lang="en-US" dirty="0"/>
              <a:t>Question: Does access to 401(k)s actually increase savings?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6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64F6-8983-A0B0-70E7-2E7EB753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73"/>
            <a:ext cx="10515600" cy="1325563"/>
          </a:xfrm>
        </p:spPr>
        <p:txBody>
          <a:bodyPr/>
          <a:lstStyle/>
          <a:p>
            <a:r>
              <a:rPr lang="en-US" dirty="0"/>
              <a:t>What do we see?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899A1-FD83-C1CE-6438-35C08C240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436"/>
                <a:ext cx="10515600" cy="5375563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Whether someone had access to a 401(k)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How much they saved for retirement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: Other things:</a:t>
                </a:r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  <a:effectLst/>
                  </a:rPr>
                  <a:t>age, </a:t>
                </a:r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  <a:effectLst/>
                  </a:rPr>
                  <a:t>income, </a:t>
                </a:r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  <a:effectLst/>
                  </a:rPr>
                  <a:t>family size, </a:t>
                </a:r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  <a:effectLst/>
                  </a:rPr>
                  <a:t>years of education, </a:t>
                </a:r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  <a:effectLst/>
                  </a:rPr>
                  <a:t>a married indicator, </a:t>
                </a:r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  <a:effectLst/>
                  </a:rPr>
                  <a:t>a two-earner status indicator, </a:t>
                </a:r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  <a:effectLst/>
                  </a:rPr>
                  <a:t>a defined benefit pension status indicator, </a:t>
                </a:r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  <a:effectLst/>
                  </a:rPr>
                  <a:t>an IRA participation indicator</a:t>
                </a:r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  <a:effectLst/>
                  </a:rPr>
                  <a:t>a home-ownership indicator. </a:t>
                </a:r>
                <a:endParaRPr lang="en-US" sz="180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Observational Comparison says: 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“The effect of having access to a 401(k) on savings is about $19,000”</a:t>
                </a:r>
              </a:p>
              <a:p>
                <a:r>
                  <a:rPr lang="en-US" dirty="0"/>
                  <a:t>(but of course we don’t necessarily believe that number)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899A1-FD83-C1CE-6438-35C08C240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436"/>
                <a:ext cx="10515600" cy="5375563"/>
              </a:xfrm>
              <a:blipFill>
                <a:blip r:embed="rId2"/>
                <a:stretch>
                  <a:fillRect l="-96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87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4354-87C7-F37C-957E-F8DE2C1F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Ideally...do an RCT!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651D-1A87-6494-0D0B-5BC26A9D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Randomly give people access to 401(k) plans.</a:t>
            </a:r>
          </a:p>
          <a:p>
            <a:r>
              <a:rPr lang="en-US" dirty="0"/>
              <a:t>See if the people who got access saved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7C6FE5-BEA6-F70A-6922-884C3C29EB6B}"/>
              </a:ext>
            </a:extLst>
          </p:cNvPr>
          <p:cNvSpPr txBox="1"/>
          <p:nvPr/>
        </p:nvSpPr>
        <p:spPr>
          <a:xfrm>
            <a:off x="2726871" y="4001294"/>
            <a:ext cx="6738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As usual, can’t do that </a:t>
            </a:r>
            <a:r>
              <a:rPr lang="en-US" sz="4000" dirty="0">
                <a:solidFill>
                  <a:schemeClr val="accent2"/>
                </a:solidFill>
                <a:sym typeface="Wingdings" pitchFamily="2" charset="2"/>
              </a:rPr>
              <a:t> 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0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DCF6-A2E6-2922-04CD-0D008FC5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ideally...find a natural experiment?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A2555-4C81-CDCD-4D7A-98A60D641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Argue that when the program started (1980s), people didn’t think about 401(k)’s when choosing an employer.</a:t>
            </a:r>
          </a:p>
          <a:p>
            <a:r>
              <a:rPr lang="en-US" dirty="0"/>
              <a:t>So we hope that whether or not someone has access to a 401(k) in 1980 is </a:t>
            </a:r>
            <a:r>
              <a:rPr lang="en-US" b="1" dirty="0"/>
              <a:t>basically</a:t>
            </a:r>
            <a:r>
              <a:rPr lang="en-US" dirty="0"/>
              <a:t> random...</a:t>
            </a:r>
          </a:p>
          <a:p>
            <a:endParaRPr lang="en-US" dirty="0"/>
          </a:p>
          <a:p>
            <a:r>
              <a:rPr lang="en-US" sz="4400" dirty="0">
                <a:solidFill>
                  <a:srgbClr val="FF0000"/>
                </a:solidFill>
              </a:rPr>
              <a:t>...or is it?!?!?!?!</a:t>
            </a:r>
          </a:p>
        </p:txBody>
      </p:sp>
    </p:spTree>
    <p:extLst>
      <p:ext uri="{BB962C8B-B14F-4D97-AF65-F5344CB8AC3E}">
        <p14:creationId xmlns:p14="http://schemas.microsoft.com/office/powerpoint/2010/main" val="257278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196C-4A2A-C311-9114-EA997ABC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evidence of non-randomness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4F55A9-040C-C0FA-B554-1AF29D149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24565"/>
            <a:ext cx="6824644" cy="4768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169AE-2CDC-E46A-6306-8586EB304EAC}"/>
              </a:ext>
            </a:extLst>
          </p:cNvPr>
          <p:cNvSpPr txBox="1"/>
          <p:nvPr/>
        </p:nvSpPr>
        <p:spPr>
          <a:xfrm>
            <a:off x="8001505" y="2051013"/>
            <a:ext cx="36791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Higher income folks are more likely to be eligible and to participate in 401(k)s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Bad news for our natural experiment </a:t>
            </a:r>
            <a:r>
              <a:rPr lang="en-US" sz="2400" dirty="0">
                <a:solidFill>
                  <a:schemeClr val="accent1"/>
                </a:solidFill>
                <a:sym typeface="Wingdings" pitchFamily="2" charset="2"/>
              </a:rPr>
              <a:t> 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3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2903-53AB-A396-94E0-4528B5ED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Hope that if we control for income it will be fine...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AD7841-670C-109D-3AC5-581B82540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4845"/>
            <a:ext cx="8140700" cy="387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ADE729-D12E-8F04-B6B4-D9534FAEB229}"/>
              </a:ext>
            </a:extLst>
          </p:cNvPr>
          <p:cNvSpPr txBox="1"/>
          <p:nvPr/>
        </p:nvSpPr>
        <p:spPr>
          <a:xfrm>
            <a:off x="1685927" y="5906031"/>
            <a:ext cx="9202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Estimate: The effect of access to 401(k) on savings is about </a:t>
            </a:r>
            <a:r>
              <a:rPr lang="en-US" sz="3200" b="1" dirty="0">
                <a:solidFill>
                  <a:schemeClr val="accent1"/>
                </a:solidFill>
              </a:rPr>
              <a:t>$11,000.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EC67DB-E38C-AC68-5BC6-B8BC77171153}"/>
              </a:ext>
            </a:extLst>
          </p:cNvPr>
          <p:cNvSpPr/>
          <p:nvPr/>
        </p:nvSpPr>
        <p:spPr>
          <a:xfrm>
            <a:off x="7986713" y="3735882"/>
            <a:ext cx="771525" cy="3217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1A8771B-E589-3E3B-0289-09B1FFA417E8}"/>
              </a:ext>
            </a:extLst>
          </p:cNvPr>
          <p:cNvSpPr/>
          <p:nvPr/>
        </p:nvSpPr>
        <p:spPr>
          <a:xfrm>
            <a:off x="7986712" y="4654250"/>
            <a:ext cx="771525" cy="3217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F2354-8550-3C6E-ACD8-D50828D9A034}"/>
              </a:ext>
            </a:extLst>
          </p:cNvPr>
          <p:cNvSpPr txBox="1"/>
          <p:nvPr/>
        </p:nvSpPr>
        <p:spPr>
          <a:xfrm>
            <a:off x="8758237" y="3573600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much folks </a:t>
            </a:r>
            <a:r>
              <a:rPr lang="en-US" b="1" dirty="0">
                <a:solidFill>
                  <a:srgbClr val="FF0000"/>
                </a:solidFill>
              </a:rPr>
              <a:t>without </a:t>
            </a:r>
            <a:r>
              <a:rPr lang="en-US" dirty="0">
                <a:solidFill>
                  <a:srgbClr val="FF0000"/>
                </a:solidFill>
              </a:rPr>
              <a:t>access to 401(k) save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FE8C-83E8-0060-831A-A9810F775F94}"/>
              </a:ext>
            </a:extLst>
          </p:cNvPr>
          <p:cNvSpPr txBox="1"/>
          <p:nvPr/>
        </p:nvSpPr>
        <p:spPr>
          <a:xfrm>
            <a:off x="8758237" y="4467617"/>
            <a:ext cx="26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much folks </a:t>
            </a:r>
            <a:r>
              <a:rPr lang="en-US" b="1" dirty="0">
                <a:solidFill>
                  <a:srgbClr val="FF0000"/>
                </a:solidFill>
              </a:rPr>
              <a:t>with</a:t>
            </a:r>
          </a:p>
          <a:p>
            <a:r>
              <a:rPr lang="en-US" dirty="0">
                <a:solidFill>
                  <a:srgbClr val="FF0000"/>
                </a:solidFill>
              </a:rPr>
              <a:t>access to 401(k) save</a:t>
            </a:r>
          </a:p>
        </p:txBody>
      </p:sp>
    </p:spTree>
    <p:extLst>
      <p:ext uri="{BB962C8B-B14F-4D97-AF65-F5344CB8AC3E}">
        <p14:creationId xmlns:p14="http://schemas.microsoft.com/office/powerpoint/2010/main" val="311654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4046-4F3A-A01F-80C5-1A0F2981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E6BA6-D121-F993-A311-7C54E8369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357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2A5A-4250-26AE-2762-0A804893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But!  We can also use ML to additionally “control” for </a:t>
            </a:r>
            <a:r>
              <a:rPr lang="en-US" b="1" dirty="0"/>
              <a:t>all of the things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AD81A-DB47-1BDB-C181-1DD30ECC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77" y="1991639"/>
            <a:ext cx="10221445" cy="3223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93FC6-9499-4101-9596-F6B92C488F32}"/>
              </a:ext>
            </a:extLst>
          </p:cNvPr>
          <p:cNvSpPr txBox="1"/>
          <p:nvPr/>
        </p:nvSpPr>
        <p:spPr>
          <a:xfrm>
            <a:off x="985277" y="5793800"/>
            <a:ext cx="10221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Estimate: The effect of access to 401(k) on savings is about </a:t>
            </a:r>
            <a:r>
              <a:rPr lang="en-US" sz="3200" b="1" dirty="0">
                <a:solidFill>
                  <a:schemeClr val="accent1"/>
                </a:solidFill>
              </a:rPr>
              <a:t>$7000-$8000.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2573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172D-5808-35C5-0C72-8224DADF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interpret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5870-DC6A-0356-BF4D-47B31AB9A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1: We don’t.</a:t>
            </a:r>
          </a:p>
          <a:p>
            <a:r>
              <a:rPr lang="en-US" dirty="0"/>
              <a:t>Answer 2:  We don’t, but... We can embed it in a larger model, which we can interpret.</a:t>
            </a:r>
          </a:p>
          <a:p>
            <a:r>
              <a:rPr lang="en-US" dirty="0"/>
              <a:t>Answer 3: We don’t, but... We can use this model to learn something we can interpret.</a:t>
            </a:r>
          </a:p>
        </p:txBody>
      </p:sp>
    </p:spTree>
    <p:extLst>
      <p:ext uri="{BB962C8B-B14F-4D97-AF65-F5344CB8AC3E}">
        <p14:creationId xmlns:p14="http://schemas.microsoft.com/office/powerpoint/2010/main" val="152688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D65FD-7CEE-D884-B3DF-5193289A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908063"/>
            <a:ext cx="7124700" cy="237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B4396-F523-BBD2-6B81-868EFAF00C59}"/>
              </a:ext>
            </a:extLst>
          </p:cNvPr>
          <p:cNvSpPr txBox="1"/>
          <p:nvPr/>
        </p:nvSpPr>
        <p:spPr>
          <a:xfrm>
            <a:off x="2646381" y="4733365"/>
            <a:ext cx="663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Quarterly Journal of Economics, 2018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B93CA-7CA0-4FB8-6682-EB13C3B0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123785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188A-DF93-317F-F512-1EB57353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Bail decisions in New York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7953C-7871-DD3B-5C3C-4C3CCFA90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awaiting trial, judges decide whether defendants will wait in jail or wait at home.</a:t>
            </a:r>
          </a:p>
          <a:p>
            <a:r>
              <a:rPr lang="en-US" dirty="0"/>
              <a:t>A few classes ago we saw a natural experiment about this: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Which judge you are assigned to is random-</a:t>
            </a:r>
            <a:r>
              <a:rPr lang="en-US" dirty="0" err="1">
                <a:solidFill>
                  <a:schemeClr val="accent1"/>
                </a:solidFill>
              </a:rPr>
              <a:t>ish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Conclude that it seems pretty bad to be detained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More likely to plead guilty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Less likely to be employed a few years out</a:t>
            </a:r>
          </a:p>
        </p:txBody>
      </p:sp>
    </p:spTree>
    <p:extLst>
      <p:ext uri="{BB962C8B-B14F-4D97-AF65-F5344CB8AC3E}">
        <p14:creationId xmlns:p14="http://schemas.microsoft.com/office/powerpoint/2010/main" val="205701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5EC4-4367-913E-C832-92ACFC0F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This paper</a:t>
            </a:r>
            <a:br>
              <a:rPr lang="en-US" dirty="0"/>
            </a:br>
            <a:r>
              <a:rPr lang="en-US" dirty="0"/>
              <a:t>Could/Should we replace bail judges with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3257B-D3DA-FE06-6DE1-DC1DDF37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9619"/>
            <a:ext cx="4925291" cy="414734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Possible benefits?</a:t>
            </a:r>
          </a:p>
          <a:p>
            <a:r>
              <a:rPr lang="en-US" dirty="0">
                <a:solidFill>
                  <a:schemeClr val="accent1"/>
                </a:solidFill>
              </a:rPr>
              <a:t>Possible risks?</a:t>
            </a:r>
          </a:p>
        </p:txBody>
      </p:sp>
      <p:pic>
        <p:nvPicPr>
          <p:cNvPr id="3074" name="Picture 2" descr="AI Robot Judge: Disruption of the Supreme Court - MSME Africa">
            <a:extLst>
              <a:ext uri="{FF2B5EF4-FFF2-40B4-BE49-F238E27FC236}">
                <a16:creationId xmlns:a16="http://schemas.microsoft.com/office/drawing/2014/main" id="{6F2B0F96-4E31-7C7F-285B-1ED73C19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29619"/>
            <a:ext cx="5257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87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0A2D-9823-DE33-26FF-02FDC6BA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670"/>
            <a:ext cx="10515600" cy="1325563"/>
          </a:xfrm>
        </p:spPr>
        <p:txBody>
          <a:bodyPr/>
          <a:lstStyle/>
          <a:p>
            <a:r>
              <a:rPr lang="en-US" dirty="0"/>
              <a:t>How can we tell if we could/should?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0C7D-6058-5E85-108B-DECA630AF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349"/>
            <a:ext cx="10515600" cy="4351338"/>
          </a:xfrm>
        </p:spPr>
        <p:txBody>
          <a:bodyPr/>
          <a:lstStyle/>
          <a:p>
            <a:r>
              <a:rPr lang="en-US" dirty="0"/>
              <a:t>Given data on people released on bail, learn*: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69F4C8E-D18C-F5C7-AE44-FBCB8EEA930A}"/>
              </a:ext>
            </a:extLst>
          </p:cNvPr>
          <p:cNvGrpSpPr/>
          <p:nvPr/>
        </p:nvGrpSpPr>
        <p:grpSpPr>
          <a:xfrm>
            <a:off x="2129136" y="2031032"/>
            <a:ext cx="9792911" cy="2347651"/>
            <a:chOff x="2129136" y="2567863"/>
            <a:chExt cx="9792911" cy="234765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CDD58F-95CE-C9DE-30F3-1330DC65E427}"/>
                </a:ext>
              </a:extLst>
            </p:cNvPr>
            <p:cNvGrpSpPr/>
            <p:nvPr/>
          </p:nvGrpSpPr>
          <p:grpSpPr>
            <a:xfrm>
              <a:off x="3843110" y="2567863"/>
              <a:ext cx="3771707" cy="2347651"/>
              <a:chOff x="3935362" y="2188492"/>
              <a:chExt cx="5061154" cy="376985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AF7A621-8273-F8BC-A722-67C56DAF850B}"/>
                  </a:ext>
                </a:extLst>
              </p:cNvPr>
              <p:cNvSpPr/>
              <p:nvPr/>
            </p:nvSpPr>
            <p:spPr>
              <a:xfrm>
                <a:off x="3935362" y="2793140"/>
                <a:ext cx="298452" cy="287375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93C288-9A89-DC68-0EBD-57017CEE23C4}"/>
                  </a:ext>
                </a:extLst>
              </p:cNvPr>
              <p:cNvGrpSpPr/>
              <p:nvPr/>
            </p:nvGrpSpPr>
            <p:grpSpPr>
              <a:xfrm>
                <a:off x="5377096" y="2997977"/>
                <a:ext cx="397847" cy="2447573"/>
                <a:chOff x="2792566" y="2415396"/>
                <a:chExt cx="485472" cy="264818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ACBA56DE-D8CA-0060-29A0-D67FEE5C1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ACBA56DE-D8CA-0060-29A0-D67FEE5C13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2"/>
                      <a:stretch>
                        <a:fillRect l="-12000" b="-1250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0" name="Rounded Rectangle 69">
                      <a:extLst>
                        <a:ext uri="{FF2B5EF4-FFF2-40B4-BE49-F238E27FC236}">
                          <a16:creationId xmlns:a16="http://schemas.microsoft.com/office/drawing/2014/main" id="{5F62CEF8-A7AB-2BA5-5A41-C0D74065E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70" name="Rounded Rectangle 69">
                      <a:extLst>
                        <a:ext uri="{FF2B5EF4-FFF2-40B4-BE49-F238E27FC236}">
                          <a16:creationId xmlns:a16="http://schemas.microsoft.com/office/drawing/2014/main" id="{5F62CEF8-A7AB-2BA5-5A41-C0D74065EBC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 l="-12000" b="-1250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1" name="Rounded Rectangle 70">
                      <a:extLst>
                        <a:ext uri="{FF2B5EF4-FFF2-40B4-BE49-F238E27FC236}">
                          <a16:creationId xmlns:a16="http://schemas.microsoft.com/office/drawing/2014/main" id="{49344F5E-D75A-D603-220D-625FE2F9C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71" name="Rounded Rectangle 70">
                      <a:extLst>
                        <a:ext uri="{FF2B5EF4-FFF2-40B4-BE49-F238E27FC236}">
                          <a16:creationId xmlns:a16="http://schemas.microsoft.com/office/drawing/2014/main" id="{49344F5E-D75A-D603-220D-625FE2F9C03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 l="-12000" b="-1250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2" name="Rounded Rectangle 71">
                      <a:extLst>
                        <a:ext uri="{FF2B5EF4-FFF2-40B4-BE49-F238E27FC236}">
                          <a16:creationId xmlns:a16="http://schemas.microsoft.com/office/drawing/2014/main" id="{41ABB15C-EE50-5313-2D15-339763E0B7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72" name="Rounded Rectangle 71">
                      <a:extLst>
                        <a:ext uri="{FF2B5EF4-FFF2-40B4-BE49-F238E27FC236}">
                          <a16:creationId xmlns:a16="http://schemas.microsoft.com/office/drawing/2014/main" id="{41ABB15C-EE50-5313-2D15-339763E0B7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 l="-12000" b="-1250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6504C72-0AEA-FF8F-88FB-D91BD845786E}"/>
                  </a:ext>
                </a:extLst>
              </p:cNvPr>
              <p:cNvGrpSpPr/>
              <p:nvPr/>
            </p:nvGrpSpPr>
            <p:grpSpPr>
              <a:xfrm>
                <a:off x="6858360" y="2188492"/>
                <a:ext cx="397847" cy="3769856"/>
                <a:chOff x="4600075" y="1539563"/>
                <a:chExt cx="485472" cy="4078848"/>
              </a:xfrm>
              <a:solidFill>
                <a:srgbClr val="7030A0"/>
              </a:solidFill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3A706F88-CFD2-89CA-1CC2-9075BC2F946E}"/>
                    </a:ext>
                  </a:extLst>
                </p:cNvPr>
                <p:cNvGrpSpPr/>
                <p:nvPr/>
              </p:nvGrpSpPr>
              <p:grpSpPr>
                <a:xfrm>
                  <a:off x="4600075" y="1539563"/>
                  <a:ext cx="485472" cy="2648186"/>
                  <a:chOff x="2792566" y="2415396"/>
                  <a:chExt cx="485472" cy="2648186"/>
                </a:xfrm>
                <a:grpFill/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5" name="Rounded Rectangle 64">
                        <a:extLst>
                          <a:ext uri="{FF2B5EF4-FFF2-40B4-BE49-F238E27FC236}">
                            <a16:creationId xmlns:a16="http://schemas.microsoft.com/office/drawing/2014/main" id="{2BF55A91-9B9E-0600-6D7F-303F5A8DF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7" y="2415396"/>
                        <a:ext cx="485471" cy="487670"/>
                      </a:xfrm>
                      <a:prstGeom prst="roundRect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>
                  <p:sp>
                    <p:nvSpPr>
                      <p:cNvPr id="65" name="Rounded Rectangle 64">
                        <a:extLst>
                          <a:ext uri="{FF2B5EF4-FFF2-40B4-BE49-F238E27FC236}">
                            <a16:creationId xmlns:a16="http://schemas.microsoft.com/office/drawing/2014/main" id="{2BF55A91-9B9E-0600-6D7F-303F5A8DFCA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7" y="2415396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6"/>
                        <a:stretch>
                          <a:fillRect l="-12000" b="-12500"/>
                        </a:stretch>
                      </a:blipFill>
                      <a:ln w="12700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6" name="Rounded Rectangle 65">
                        <a:extLst>
                          <a:ext uri="{FF2B5EF4-FFF2-40B4-BE49-F238E27FC236}">
                            <a16:creationId xmlns:a16="http://schemas.microsoft.com/office/drawing/2014/main" id="{5A65F314-4962-ACBE-49B0-4EB3DAE59F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7" y="3140104"/>
                        <a:ext cx="485471" cy="487670"/>
                      </a:xfrm>
                      <a:prstGeom prst="roundRect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>
                  <p:sp>
                    <p:nvSpPr>
                      <p:cNvPr id="66" name="Rounded Rectangle 65">
                        <a:extLst>
                          <a:ext uri="{FF2B5EF4-FFF2-40B4-BE49-F238E27FC236}">
                            <a16:creationId xmlns:a16="http://schemas.microsoft.com/office/drawing/2014/main" id="{5A65F314-4962-ACBE-49B0-4EB3DAE59FB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7" y="3140104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7"/>
                        <a:stretch>
                          <a:fillRect l="-12000" b="-8333"/>
                        </a:stretch>
                      </a:blipFill>
                      <a:ln w="12700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45B1539D-7C32-DA07-F68F-A6C1016385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7" y="3858008"/>
                        <a:ext cx="485471" cy="487670"/>
                      </a:xfrm>
                      <a:prstGeom prst="roundRect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45B1539D-7C32-DA07-F68F-A6C10163853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7" y="3858008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8"/>
                        <a:stretch>
                          <a:fillRect l="-12000" b="-12500"/>
                        </a:stretch>
                      </a:blipFill>
                      <a:ln w="12700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8" name="Rounded Rectangle 67">
                        <a:extLst>
                          <a:ext uri="{FF2B5EF4-FFF2-40B4-BE49-F238E27FC236}">
                            <a16:creationId xmlns:a16="http://schemas.microsoft.com/office/drawing/2014/main" id="{0AA9E928-6200-3B57-F6C4-2C6ED9530B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6" y="4575912"/>
                        <a:ext cx="485471" cy="487670"/>
                      </a:xfrm>
                      <a:prstGeom prst="roundRect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>
                  <p:sp>
                    <p:nvSpPr>
                      <p:cNvPr id="68" name="Rounded Rectangle 67">
                        <a:extLst>
                          <a:ext uri="{FF2B5EF4-FFF2-40B4-BE49-F238E27FC236}">
                            <a16:creationId xmlns:a16="http://schemas.microsoft.com/office/drawing/2014/main" id="{0AA9E928-6200-3B57-F6C4-2C6ED9530BF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6" y="4575912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9"/>
                        <a:stretch>
                          <a:fillRect l="-12000" b="-12500"/>
                        </a:stretch>
                      </a:blipFill>
                      <a:ln w="12700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3" name="Rounded Rectangle 62">
                      <a:extLst>
                        <a:ext uri="{FF2B5EF4-FFF2-40B4-BE49-F238E27FC236}">
                          <a16:creationId xmlns:a16="http://schemas.microsoft.com/office/drawing/2014/main" id="{43E4EF1D-A244-DBE9-1156-4FE47FA95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0075" y="4406033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63" name="Rounded Rectangle 62">
                      <a:extLst>
                        <a:ext uri="{FF2B5EF4-FFF2-40B4-BE49-F238E27FC236}">
                          <a16:creationId xmlns:a16="http://schemas.microsoft.com/office/drawing/2014/main" id="{43E4EF1D-A244-DBE9-1156-4FE47FA9552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0075" y="4406033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 l="-12000" b="-1250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4" name="Rounded Rectangle 63">
                      <a:extLst>
                        <a:ext uri="{FF2B5EF4-FFF2-40B4-BE49-F238E27FC236}">
                          <a16:creationId xmlns:a16="http://schemas.microsoft.com/office/drawing/2014/main" id="{5C32388B-CA2D-D12C-39FF-29C8D59E8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0075" y="5130741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64" name="Rounded Rectangle 63">
                      <a:extLst>
                        <a:ext uri="{FF2B5EF4-FFF2-40B4-BE49-F238E27FC236}">
                          <a16:creationId xmlns:a16="http://schemas.microsoft.com/office/drawing/2014/main" id="{5C32388B-CA2D-D12C-39FF-29C8D59E88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0075" y="5130741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 l="-12000" b="-8333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8D58B06-B57A-BB18-66AE-5D53CA1BF3E4}"/>
                  </a:ext>
                </a:extLst>
              </p:cNvPr>
              <p:cNvGrpSpPr/>
              <p:nvPr/>
            </p:nvGrpSpPr>
            <p:grpSpPr>
              <a:xfrm>
                <a:off x="4233810" y="3083663"/>
                <a:ext cx="1148261" cy="2349316"/>
                <a:chOff x="1397475" y="2508106"/>
                <a:chExt cx="1401163" cy="2541875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39E8241-0BBA-1873-7738-0CF7B2DF7D3A}"/>
                    </a:ext>
                  </a:extLst>
                </p:cNvPr>
                <p:cNvCxnSpPr>
                  <a:endCxn id="69" idx="1"/>
                </p:cNvCxnSpPr>
                <p:nvPr/>
              </p:nvCxnSpPr>
              <p:spPr>
                <a:xfrm>
                  <a:off x="1397479" y="2508106"/>
                  <a:ext cx="1395088" cy="15112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36AD8CB7-6748-6F8B-CEF0-BC17562CEC53}"/>
                    </a:ext>
                  </a:extLst>
                </p:cNvPr>
                <p:cNvCxnSpPr>
                  <a:cxnSpLocks/>
                  <a:endCxn id="69" idx="1"/>
                </p:cNvCxnSpPr>
                <p:nvPr/>
              </p:nvCxnSpPr>
              <p:spPr>
                <a:xfrm flipV="1">
                  <a:off x="1397479" y="2659231"/>
                  <a:ext cx="1395088" cy="452326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977BDD4-31EE-FBE5-58AA-1E5240FEAE4E}"/>
                    </a:ext>
                  </a:extLst>
                </p:cNvPr>
                <p:cNvCxnSpPr>
                  <a:cxnSpLocks/>
                  <a:stCxn id="5" idx="3"/>
                  <a:endCxn id="69" idx="1"/>
                </p:cNvCxnSpPr>
                <p:nvPr/>
              </p:nvCxnSpPr>
              <p:spPr>
                <a:xfrm flipV="1">
                  <a:off x="1397479" y="2659231"/>
                  <a:ext cx="1395088" cy="108918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C17A2227-22D8-5B05-590D-39A188171AE3}"/>
                    </a:ext>
                  </a:extLst>
                </p:cNvPr>
                <p:cNvCxnSpPr>
                  <a:cxnSpLocks/>
                  <a:endCxn id="69" idx="1"/>
                </p:cNvCxnSpPr>
                <p:nvPr/>
              </p:nvCxnSpPr>
              <p:spPr>
                <a:xfrm flipV="1">
                  <a:off x="1397479" y="2659231"/>
                  <a:ext cx="1395088" cy="168644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929EE02-5492-465B-5431-85EEC4A658AC}"/>
                    </a:ext>
                  </a:extLst>
                </p:cNvPr>
                <p:cNvCxnSpPr>
                  <a:cxnSpLocks/>
                  <a:endCxn id="69" idx="1"/>
                </p:cNvCxnSpPr>
                <p:nvPr/>
              </p:nvCxnSpPr>
              <p:spPr>
                <a:xfrm flipV="1">
                  <a:off x="1397479" y="2659231"/>
                  <a:ext cx="1395088" cy="2324694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7988708C-9B07-0389-BEC8-C487A100090A}"/>
                    </a:ext>
                  </a:extLst>
                </p:cNvPr>
                <p:cNvCxnSpPr>
                  <a:cxnSpLocks/>
                  <a:endCxn id="72" idx="1"/>
                </p:cNvCxnSpPr>
                <p:nvPr/>
              </p:nvCxnSpPr>
              <p:spPr>
                <a:xfrm flipV="1">
                  <a:off x="1397479" y="4819747"/>
                  <a:ext cx="1395087" cy="164178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00E930E-16EB-7FC9-7FC6-5096EC9A186E}"/>
                    </a:ext>
                  </a:extLst>
                </p:cNvPr>
                <p:cNvCxnSpPr>
                  <a:cxnSpLocks/>
                  <a:endCxn id="72" idx="1"/>
                </p:cNvCxnSpPr>
                <p:nvPr/>
              </p:nvCxnSpPr>
              <p:spPr>
                <a:xfrm>
                  <a:off x="1397478" y="4374005"/>
                  <a:ext cx="1395088" cy="445742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D653881-5575-0A81-F3B2-A17B13B7A472}"/>
                    </a:ext>
                  </a:extLst>
                </p:cNvPr>
                <p:cNvCxnSpPr>
                  <a:cxnSpLocks/>
                  <a:stCxn id="5" idx="3"/>
                  <a:endCxn id="72" idx="1"/>
                </p:cNvCxnSpPr>
                <p:nvPr/>
              </p:nvCxnSpPr>
              <p:spPr>
                <a:xfrm>
                  <a:off x="1397479" y="3748418"/>
                  <a:ext cx="1395087" cy="1071329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2C0FAAE-996C-0EF1-BC9D-2F175BB000B4}"/>
                    </a:ext>
                  </a:extLst>
                </p:cNvPr>
                <p:cNvCxnSpPr>
                  <a:cxnSpLocks/>
                  <a:endCxn id="72" idx="1"/>
                </p:cNvCxnSpPr>
                <p:nvPr/>
              </p:nvCxnSpPr>
              <p:spPr>
                <a:xfrm>
                  <a:off x="1397477" y="3133300"/>
                  <a:ext cx="1395089" cy="168644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8AAA44C-0926-E03A-BBBD-836D3EECB7D2}"/>
                    </a:ext>
                  </a:extLst>
                </p:cNvPr>
                <p:cNvCxnSpPr>
                  <a:cxnSpLocks/>
                  <a:endCxn id="72" idx="1"/>
                </p:cNvCxnSpPr>
                <p:nvPr/>
              </p:nvCxnSpPr>
              <p:spPr>
                <a:xfrm>
                  <a:off x="1397476" y="2538587"/>
                  <a:ext cx="1395090" cy="228116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A28E0E98-6555-FEE4-7565-9CCEF5C15066}"/>
                    </a:ext>
                  </a:extLst>
                </p:cNvPr>
                <p:cNvCxnSpPr>
                  <a:cxnSpLocks/>
                  <a:stCxn id="5" idx="3"/>
                </p:cNvCxnSpPr>
                <p:nvPr/>
              </p:nvCxnSpPr>
              <p:spPr>
                <a:xfrm>
                  <a:off x="1397479" y="3748418"/>
                  <a:ext cx="1395086" cy="366036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0243516-2DB3-89E5-795F-3E8EEF6BF8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7475" y="2516844"/>
                  <a:ext cx="1395090" cy="159761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D86C22A6-089E-16DD-4C19-557D4EAB1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7475" y="4114454"/>
                  <a:ext cx="1395090" cy="93552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7D8C1A2-E37D-23D9-D0BE-937349B72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7475" y="4114454"/>
                  <a:ext cx="1395090" cy="221974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6A4C459-FF5B-98B8-40CC-BB8791279F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7475" y="3104973"/>
                  <a:ext cx="1395090" cy="100948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A165495-515E-EDBF-D31E-DEA74FEB4CE2}"/>
                    </a:ext>
                  </a:extLst>
                </p:cNvPr>
                <p:cNvCxnSpPr>
                  <a:cxnSpLocks/>
                  <a:stCxn id="5" idx="3"/>
                </p:cNvCxnSpPr>
                <p:nvPr/>
              </p:nvCxnSpPr>
              <p:spPr>
                <a:xfrm flipV="1">
                  <a:off x="1397479" y="3372422"/>
                  <a:ext cx="1401159" cy="375996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ECAFA52-7984-4E39-CE93-2BD31DC0D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0969" y="3372422"/>
                  <a:ext cx="1367669" cy="164908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AC939B2-65D1-3243-C8D8-1198B1BC9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0969" y="3372422"/>
                  <a:ext cx="1367669" cy="103361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4C4ECCB-0742-6857-81B3-0740AD5B5C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0969" y="2537941"/>
                  <a:ext cx="1367669" cy="83448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6A3361A-4E72-259E-2BA4-A87AE9AED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0969" y="3067244"/>
                  <a:ext cx="1367669" cy="305178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737BC7C-77EE-D184-7D57-47BDFE49AE7A}"/>
                  </a:ext>
                </a:extLst>
              </p:cNvPr>
              <p:cNvGrpSpPr/>
              <p:nvPr/>
            </p:nvGrpSpPr>
            <p:grpSpPr>
              <a:xfrm>
                <a:off x="5749922" y="2382623"/>
                <a:ext cx="1108439" cy="3350361"/>
                <a:chOff x="3247506" y="1749606"/>
                <a:chExt cx="1352570" cy="3624970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CBF3949-931C-7121-5534-B589D570AEB4}"/>
                    </a:ext>
                  </a:extLst>
                </p:cNvPr>
                <p:cNvCxnSpPr>
                  <a:cxnSpLocks/>
                  <a:stCxn id="69" idx="3"/>
                </p:cNvCxnSpPr>
                <p:nvPr/>
              </p:nvCxnSpPr>
              <p:spPr>
                <a:xfrm flipV="1">
                  <a:off x="3278038" y="1749606"/>
                  <a:ext cx="1322037" cy="90962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CC506E65-0266-3369-A968-BF2DD08C85D5}"/>
                    </a:ext>
                  </a:extLst>
                </p:cNvPr>
                <p:cNvCxnSpPr>
                  <a:cxnSpLocks/>
                  <a:stCxn id="70" idx="3"/>
                </p:cNvCxnSpPr>
                <p:nvPr/>
              </p:nvCxnSpPr>
              <p:spPr>
                <a:xfrm flipV="1">
                  <a:off x="3278038" y="1749606"/>
                  <a:ext cx="1322037" cy="1634333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32E3389-F6FE-9CF7-26F7-AB67BE652D71}"/>
                    </a:ext>
                  </a:extLst>
                </p:cNvPr>
                <p:cNvCxnSpPr>
                  <a:cxnSpLocks/>
                  <a:stCxn id="71" idx="3"/>
                  <a:endCxn id="65" idx="1"/>
                </p:cNvCxnSpPr>
                <p:nvPr/>
              </p:nvCxnSpPr>
              <p:spPr>
                <a:xfrm flipV="1">
                  <a:off x="3278038" y="1783398"/>
                  <a:ext cx="1322038" cy="231844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856451D-6E8A-3C52-132A-41FC4C8DBA80}"/>
                    </a:ext>
                  </a:extLst>
                </p:cNvPr>
                <p:cNvCxnSpPr>
                  <a:cxnSpLocks/>
                  <a:stCxn id="72" idx="3"/>
                  <a:endCxn id="65" idx="1"/>
                </p:cNvCxnSpPr>
                <p:nvPr/>
              </p:nvCxnSpPr>
              <p:spPr>
                <a:xfrm flipV="1">
                  <a:off x="3278037" y="1783398"/>
                  <a:ext cx="1322039" cy="3036349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30BDCBE-97FA-61BD-D240-1CD8896D6C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0280" y="2703536"/>
                  <a:ext cx="1288411" cy="188835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E7FC40-AEE7-6F7B-0EA7-E753F06142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0280" y="3428244"/>
                  <a:ext cx="1288411" cy="116364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D65C5FF-C270-AA24-021D-031C78FBE5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0280" y="4146148"/>
                  <a:ext cx="1288411" cy="445743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16095A4-2CD2-72DB-E897-66967147E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0279" y="4591891"/>
                  <a:ext cx="1288412" cy="27216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474949C-3530-9C0B-A84D-C352D0A5A39D}"/>
                    </a:ext>
                  </a:extLst>
                </p:cNvPr>
                <p:cNvCxnSpPr>
                  <a:cxnSpLocks/>
                  <a:endCxn id="64" idx="1"/>
                </p:cNvCxnSpPr>
                <p:nvPr/>
              </p:nvCxnSpPr>
              <p:spPr>
                <a:xfrm>
                  <a:off x="3258394" y="2693023"/>
                  <a:ext cx="1341681" cy="2681553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3861C01-F969-FFBE-6291-11978D94DB47}"/>
                    </a:ext>
                  </a:extLst>
                </p:cNvPr>
                <p:cNvCxnSpPr>
                  <a:cxnSpLocks/>
                  <a:endCxn id="64" idx="1"/>
                </p:cNvCxnSpPr>
                <p:nvPr/>
              </p:nvCxnSpPr>
              <p:spPr>
                <a:xfrm>
                  <a:off x="3258394" y="3417731"/>
                  <a:ext cx="1341681" cy="195684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2CED8941-402E-291A-E55C-B267CBAE2D10}"/>
                    </a:ext>
                  </a:extLst>
                </p:cNvPr>
                <p:cNvCxnSpPr>
                  <a:cxnSpLocks/>
                  <a:endCxn id="64" idx="1"/>
                </p:cNvCxnSpPr>
                <p:nvPr/>
              </p:nvCxnSpPr>
              <p:spPr>
                <a:xfrm>
                  <a:off x="3258394" y="4135635"/>
                  <a:ext cx="1341681" cy="123894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0B8EE7A-BE54-45C4-470F-A87CA5B9B4C2}"/>
                    </a:ext>
                  </a:extLst>
                </p:cNvPr>
                <p:cNvCxnSpPr>
                  <a:cxnSpLocks/>
                  <a:endCxn id="64" idx="1"/>
                </p:cNvCxnSpPr>
                <p:nvPr/>
              </p:nvCxnSpPr>
              <p:spPr>
                <a:xfrm>
                  <a:off x="3258393" y="4853539"/>
                  <a:ext cx="1341682" cy="52103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7F62D36-538F-5EA3-EF8E-E7780152FB85}"/>
                    </a:ext>
                  </a:extLst>
                </p:cNvPr>
                <p:cNvCxnSpPr>
                  <a:cxnSpLocks/>
                  <a:endCxn id="68" idx="1"/>
                </p:cNvCxnSpPr>
                <p:nvPr/>
              </p:nvCxnSpPr>
              <p:spPr>
                <a:xfrm>
                  <a:off x="3247509" y="2671252"/>
                  <a:ext cx="1352566" cy="1272662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B8FCE72-EB75-763C-DD42-42FBE03C37D0}"/>
                    </a:ext>
                  </a:extLst>
                </p:cNvPr>
                <p:cNvCxnSpPr>
                  <a:cxnSpLocks/>
                  <a:endCxn id="68" idx="1"/>
                </p:cNvCxnSpPr>
                <p:nvPr/>
              </p:nvCxnSpPr>
              <p:spPr>
                <a:xfrm>
                  <a:off x="3247509" y="3395960"/>
                  <a:ext cx="1352566" cy="547954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4238A6B0-5450-E853-2A73-6489A898DCCE}"/>
                    </a:ext>
                  </a:extLst>
                </p:cNvPr>
                <p:cNvCxnSpPr>
                  <a:cxnSpLocks/>
                  <a:endCxn id="68" idx="1"/>
                </p:cNvCxnSpPr>
                <p:nvPr/>
              </p:nvCxnSpPr>
              <p:spPr>
                <a:xfrm flipV="1">
                  <a:off x="3247509" y="3943914"/>
                  <a:ext cx="1352566" cy="16995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0800F72-ED4B-0253-1238-827322F47978}"/>
                    </a:ext>
                  </a:extLst>
                </p:cNvPr>
                <p:cNvCxnSpPr>
                  <a:cxnSpLocks/>
                  <a:endCxn id="68" idx="1"/>
                </p:cNvCxnSpPr>
                <p:nvPr/>
              </p:nvCxnSpPr>
              <p:spPr>
                <a:xfrm flipV="1">
                  <a:off x="3247508" y="3943914"/>
                  <a:ext cx="1352567" cy="887854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B5BBD89-BB01-6025-AC54-E0821BFEAB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7507" y="2716459"/>
                  <a:ext cx="1352569" cy="487779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6FCA084-200B-6B3C-CA5D-2E496D7E47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7507" y="3204238"/>
                  <a:ext cx="1352569" cy="236929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3791166-1853-6277-5764-599689CAB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7507" y="3204238"/>
                  <a:ext cx="1352569" cy="954833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9E0A940C-8DF9-55EB-6F84-A52E8C5E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7506" y="3204238"/>
                  <a:ext cx="1352570" cy="167273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022BFAB-9B36-32CF-2E15-6A872C2531FF}"/>
                    </a:ext>
                  </a:extLst>
                </p:cNvPr>
                <p:cNvCxnSpPr>
                  <a:cxnSpLocks/>
                  <a:endCxn id="66" idx="1"/>
                </p:cNvCxnSpPr>
                <p:nvPr/>
              </p:nvCxnSpPr>
              <p:spPr>
                <a:xfrm flipV="1">
                  <a:off x="3280164" y="2508106"/>
                  <a:ext cx="1319912" cy="16481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1BBF114-FAE0-ECE4-A9AF-32B63B0623FB}"/>
                    </a:ext>
                  </a:extLst>
                </p:cNvPr>
                <p:cNvCxnSpPr>
                  <a:cxnSpLocks/>
                  <a:endCxn id="66" idx="1"/>
                </p:cNvCxnSpPr>
                <p:nvPr/>
              </p:nvCxnSpPr>
              <p:spPr>
                <a:xfrm flipV="1">
                  <a:off x="3280164" y="2508106"/>
                  <a:ext cx="1319912" cy="889518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5D0C0C5-CA67-8EAA-3444-A733CB547BE9}"/>
                    </a:ext>
                  </a:extLst>
                </p:cNvPr>
                <p:cNvCxnSpPr>
                  <a:cxnSpLocks/>
                  <a:endCxn id="66" idx="1"/>
                </p:cNvCxnSpPr>
                <p:nvPr/>
              </p:nvCxnSpPr>
              <p:spPr>
                <a:xfrm flipV="1">
                  <a:off x="3280164" y="2508106"/>
                  <a:ext cx="1319912" cy="1607422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4B2C6F3-657B-966B-8587-BB118BE53045}"/>
                    </a:ext>
                  </a:extLst>
                </p:cNvPr>
                <p:cNvCxnSpPr>
                  <a:cxnSpLocks/>
                  <a:endCxn id="66" idx="1"/>
                </p:cNvCxnSpPr>
                <p:nvPr/>
              </p:nvCxnSpPr>
              <p:spPr>
                <a:xfrm flipV="1">
                  <a:off x="3280163" y="2508106"/>
                  <a:ext cx="1319913" cy="2325326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4692348-0893-28CE-4823-D4D339A54B45}"/>
                  </a:ext>
                </a:extLst>
              </p:cNvPr>
              <p:cNvSpPr/>
              <p:nvPr/>
            </p:nvSpPr>
            <p:spPr>
              <a:xfrm>
                <a:off x="8459270" y="3868700"/>
                <a:ext cx="537246" cy="43838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6BB1E28-0880-B429-3469-00F4821F2F45}"/>
                  </a:ext>
                </a:extLst>
              </p:cNvPr>
              <p:cNvGrpSpPr/>
              <p:nvPr/>
            </p:nvGrpSpPr>
            <p:grpSpPr>
              <a:xfrm>
                <a:off x="7204995" y="2352419"/>
                <a:ext cx="1254275" cy="3410061"/>
                <a:chOff x="4063589" y="2278678"/>
                <a:chExt cx="1594247" cy="3591178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7D1CDCA6-BCB0-3F94-7DA8-B751C440B8D6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>
                  <a:off x="4063590" y="2278678"/>
                  <a:ext cx="1594246" cy="182764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3C16E676-6E61-9A24-0105-5545757DB486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>
                  <a:off x="4063590" y="3003386"/>
                  <a:ext cx="1594246" cy="110294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51DE8993-396D-1081-7F96-22CD1E997C76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>
                  <a:off x="4063590" y="3721289"/>
                  <a:ext cx="1594246" cy="385036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1C8EEC9D-ECD3-117B-4875-C10724AD5857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 flipV="1">
                  <a:off x="4063589" y="4106325"/>
                  <a:ext cx="1594247" cy="332869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F849B6DF-5B59-D8E2-C3BB-A18F2CEB7D11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 flipV="1">
                  <a:off x="4063589" y="4106325"/>
                  <a:ext cx="1594247" cy="1038823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2AD9E4A-ABD8-BAAC-6185-7477F3EC8DA6}"/>
                    </a:ext>
                  </a:extLst>
                </p:cNvPr>
                <p:cNvCxnSpPr>
                  <a:cxnSpLocks/>
                  <a:endCxn id="10" idx="1"/>
                </p:cNvCxnSpPr>
                <p:nvPr/>
              </p:nvCxnSpPr>
              <p:spPr>
                <a:xfrm flipV="1">
                  <a:off x="4063589" y="4106325"/>
                  <a:ext cx="1594247" cy="176353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8154A52-A2C0-02D6-7E4B-715BF7AD75F6}"/>
                </a:ext>
              </a:extLst>
            </p:cNvPr>
            <p:cNvSpPr txBox="1"/>
            <p:nvPr/>
          </p:nvSpPr>
          <p:spPr>
            <a:xfrm>
              <a:off x="2129136" y="3303553"/>
              <a:ext cx="16348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Input: What we see about the person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321F2F-5197-5AE5-372E-174E5E7A83E4}"/>
                </a:ext>
              </a:extLst>
            </p:cNvPr>
            <p:cNvSpPr txBox="1"/>
            <p:nvPr/>
          </p:nvSpPr>
          <p:spPr>
            <a:xfrm>
              <a:off x="7636216" y="3534971"/>
              <a:ext cx="42858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Output: did they re-offend?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F7A4EF7-CD8C-E30C-0AF1-7D0727AF972A}"/>
              </a:ext>
            </a:extLst>
          </p:cNvPr>
          <p:cNvSpPr txBox="1"/>
          <p:nvPr/>
        </p:nvSpPr>
        <p:spPr>
          <a:xfrm>
            <a:off x="8030454" y="5913048"/>
            <a:ext cx="4049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+mj-lt"/>
              </a:rPr>
              <a:t>Issues with this?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EDF72B-43BF-F037-111A-439E194D780A}"/>
              </a:ext>
            </a:extLst>
          </p:cNvPr>
          <p:cNvSpPr txBox="1"/>
          <p:nvPr/>
        </p:nvSpPr>
        <p:spPr>
          <a:xfrm>
            <a:off x="788742" y="4608864"/>
            <a:ext cx="10761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Using the trained model on holdout data, pretend we released someone if their “Output” is above some threshold.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1CFBB73-22A7-E017-D20D-F8D46B8630A2}"/>
              </a:ext>
            </a:extLst>
          </p:cNvPr>
          <p:cNvSpPr txBox="1"/>
          <p:nvPr/>
        </p:nvSpPr>
        <p:spPr>
          <a:xfrm>
            <a:off x="374072" y="998027"/>
            <a:ext cx="1771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Try 1: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7FE5B-C07E-0CCB-DE36-1DA3EE431DA0}"/>
              </a:ext>
            </a:extLst>
          </p:cNvPr>
          <p:cNvSpPr txBox="1"/>
          <p:nvPr/>
        </p:nvSpPr>
        <p:spPr>
          <a:xfrm>
            <a:off x="788742" y="5793794"/>
            <a:ext cx="10761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See if this does better than human judges.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ABEE69-76C2-FE26-25D5-1383F6BCF03C}"/>
              </a:ext>
            </a:extLst>
          </p:cNvPr>
          <p:cNvSpPr txBox="1"/>
          <p:nvPr/>
        </p:nvSpPr>
        <p:spPr>
          <a:xfrm>
            <a:off x="8922327" y="138545"/>
            <a:ext cx="3157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* This paper doesn’t actually use an NN, they use a different ML model called ”Gradient Boosted Decision Trees.”</a:t>
            </a:r>
          </a:p>
        </p:txBody>
      </p:sp>
    </p:spTree>
    <p:extLst>
      <p:ext uri="{BB962C8B-B14F-4D97-AF65-F5344CB8AC3E}">
        <p14:creationId xmlns:p14="http://schemas.microsoft.com/office/powerpoint/2010/main" val="195290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5" grpId="0"/>
      <p:bldP spid="76" grpId="0"/>
      <p:bldP spid="80" grpId="0"/>
      <p:bldP spid="8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FF5E-D30C-3293-5D98-C3795F0B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7BAC8-63FA-4303-240B-74FEA257D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Selection problem: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only see data for people who are released.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This sample might not be representative of the population we care about.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When evaluating the ML judge, we can’t see what </a:t>
            </a:r>
            <a:r>
              <a:rPr lang="en-US" b="1" dirty="0">
                <a:solidFill>
                  <a:schemeClr val="accent1"/>
                </a:solidFill>
              </a:rPr>
              <a:t>would have </a:t>
            </a:r>
            <a:r>
              <a:rPr lang="en-US" dirty="0">
                <a:solidFill>
                  <a:schemeClr val="accent1"/>
                </a:solidFill>
              </a:rPr>
              <a:t>happened for folks who the human judge didn’t release.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What do we mean by “do better than human judges”?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don’t know what human judges are actually optimizing for.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Maybe that’s good </a:t>
            </a:r>
            <a:r>
              <a:rPr lang="en-US" dirty="0">
                <a:solidFill>
                  <a:schemeClr val="accent1"/>
                </a:solidFill>
              </a:rPr>
              <a:t>– we can optimize for the “right” thing while human judges might optimize for the “wrong” thing(s).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Maybe that’s bad </a:t>
            </a:r>
            <a:r>
              <a:rPr lang="en-US" dirty="0">
                <a:solidFill>
                  <a:schemeClr val="accent1"/>
                </a:solidFill>
              </a:rPr>
              <a:t>– maybe we can’t quantify “right” and “wrong.”</a:t>
            </a:r>
          </a:p>
        </p:txBody>
      </p:sp>
    </p:spTree>
    <p:extLst>
      <p:ext uri="{BB962C8B-B14F-4D97-AF65-F5344CB8AC3E}">
        <p14:creationId xmlns:p14="http://schemas.microsoft.com/office/powerpoint/2010/main" val="127663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A570-D4AF-2B47-F3F6-B427BC0D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3" y="-104316"/>
            <a:ext cx="10515600" cy="1325563"/>
          </a:xfrm>
        </p:spPr>
        <p:txBody>
          <a:bodyPr/>
          <a:lstStyle/>
          <a:p>
            <a:r>
              <a:rPr lang="en-US" dirty="0"/>
              <a:t>Addressing the Selection Problem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5A0C87-EE9B-D37D-EEC1-86DA651895AC}"/>
              </a:ext>
            </a:extLst>
          </p:cNvPr>
          <p:cNvGrpSpPr/>
          <p:nvPr/>
        </p:nvGrpSpPr>
        <p:grpSpPr>
          <a:xfrm>
            <a:off x="7051578" y="1293425"/>
            <a:ext cx="4897582" cy="3031712"/>
            <a:chOff x="360218" y="1496290"/>
            <a:chExt cx="4897582" cy="3031712"/>
          </a:xfrm>
        </p:grpSpPr>
        <p:pic>
          <p:nvPicPr>
            <p:cNvPr id="5122" name="Picture 2" descr="AI Robot Judge: Disruption of the Supreme Court - MSME Africa">
              <a:extLst>
                <a:ext uri="{FF2B5EF4-FFF2-40B4-BE49-F238E27FC236}">
                  <a16:creationId xmlns:a16="http://schemas.microsoft.com/office/drawing/2014/main" id="{6FBDBC16-BF22-8D0D-6B8C-20E983ACB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18" y="2355272"/>
              <a:ext cx="2404531" cy="1803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at Caught Judicial Gavel Stok Fotoğrafı 411551104 | Shutterstock">
              <a:extLst>
                <a:ext uri="{FF2B5EF4-FFF2-40B4-BE49-F238E27FC236}">
                  <a16:creationId xmlns:a16="http://schemas.microsoft.com/office/drawing/2014/main" id="{7BFE60B8-7F83-F35F-315A-656B4A7A1B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1"/>
            <a:stretch/>
          </p:blipFill>
          <p:spPr bwMode="auto">
            <a:xfrm>
              <a:off x="3255818" y="2355272"/>
              <a:ext cx="1717523" cy="180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B2E03947-F825-F110-B700-54DBB3DC3122}"/>
                </a:ext>
              </a:extLst>
            </p:cNvPr>
            <p:cNvSpPr/>
            <p:nvPr/>
          </p:nvSpPr>
          <p:spPr>
            <a:xfrm>
              <a:off x="1288473" y="1496291"/>
              <a:ext cx="1759527" cy="678873"/>
            </a:xfrm>
            <a:prstGeom prst="wedgeRoundRectCallout">
              <a:avLst>
                <a:gd name="adj1" fmla="val -25994"/>
                <a:gd name="adj2" fmla="val 107398"/>
                <a:gd name="adj3" fmla="val 16667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Release them!</a:t>
              </a:r>
            </a:p>
          </p:txBody>
        </p:sp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CF2F50D4-D27D-E7CB-6659-CBB92561648E}"/>
                </a:ext>
              </a:extLst>
            </p:cNvPr>
            <p:cNvSpPr/>
            <p:nvPr/>
          </p:nvSpPr>
          <p:spPr>
            <a:xfrm>
              <a:off x="3498273" y="1496290"/>
              <a:ext cx="1759527" cy="678873"/>
            </a:xfrm>
            <a:prstGeom prst="wedgeRoundRectCallout">
              <a:avLst>
                <a:gd name="adj1" fmla="val -25994"/>
                <a:gd name="adj2" fmla="val 10739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Detain them!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11FCCC-F6E0-E606-086A-6888FA0C5915}"/>
                </a:ext>
              </a:extLst>
            </p:cNvPr>
            <p:cNvSpPr txBox="1"/>
            <p:nvPr/>
          </p:nvSpPr>
          <p:spPr>
            <a:xfrm>
              <a:off x="498764" y="4158670"/>
              <a:ext cx="2119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ML “judge”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6764C1-5894-9A32-B9E7-FA81320CA3E6}"/>
                </a:ext>
              </a:extLst>
            </p:cNvPr>
            <p:cNvSpPr txBox="1"/>
            <p:nvPr/>
          </p:nvSpPr>
          <p:spPr>
            <a:xfrm>
              <a:off x="3048000" y="4158670"/>
              <a:ext cx="2119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Human judge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87A03F-2251-BC87-FBD2-5AE248C5CC77}"/>
              </a:ext>
            </a:extLst>
          </p:cNvPr>
          <p:cNvGrpSpPr/>
          <p:nvPr/>
        </p:nvGrpSpPr>
        <p:grpSpPr>
          <a:xfrm>
            <a:off x="243034" y="1334989"/>
            <a:ext cx="4897582" cy="3031712"/>
            <a:chOff x="6941129" y="1496290"/>
            <a:chExt cx="4897582" cy="3031712"/>
          </a:xfrm>
        </p:grpSpPr>
        <p:pic>
          <p:nvPicPr>
            <p:cNvPr id="8" name="Picture 2" descr="AI Robot Judge: Disruption of the Supreme Court - MSME Africa">
              <a:extLst>
                <a:ext uri="{FF2B5EF4-FFF2-40B4-BE49-F238E27FC236}">
                  <a16:creationId xmlns:a16="http://schemas.microsoft.com/office/drawing/2014/main" id="{3E9106DB-F927-D901-8506-7A9C52C4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1129" y="2355272"/>
              <a:ext cx="2404531" cy="1803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at Caught Judicial Gavel Stok Fotoğrafı 411551104 | Shutterstock">
              <a:extLst>
                <a:ext uri="{FF2B5EF4-FFF2-40B4-BE49-F238E27FC236}">
                  <a16:creationId xmlns:a16="http://schemas.microsoft.com/office/drawing/2014/main" id="{6A835BC8-E17A-F70C-A5EC-274CECC12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1"/>
            <a:stretch/>
          </p:blipFill>
          <p:spPr bwMode="auto">
            <a:xfrm>
              <a:off x="9836729" y="2355272"/>
              <a:ext cx="1717523" cy="180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325E2E3A-EB7B-3487-2D8A-0B4D72F6E4EC}"/>
                </a:ext>
              </a:extLst>
            </p:cNvPr>
            <p:cNvSpPr/>
            <p:nvPr/>
          </p:nvSpPr>
          <p:spPr>
            <a:xfrm>
              <a:off x="7869384" y="1496291"/>
              <a:ext cx="1759527" cy="678873"/>
            </a:xfrm>
            <a:prstGeom prst="wedgeRoundRectCallout">
              <a:avLst>
                <a:gd name="adj1" fmla="val -25994"/>
                <a:gd name="adj2" fmla="val 10739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Detain them!</a:t>
              </a: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FAAC642C-54DB-1128-0AF8-90D22F1488B9}"/>
                </a:ext>
              </a:extLst>
            </p:cNvPr>
            <p:cNvSpPr/>
            <p:nvPr/>
          </p:nvSpPr>
          <p:spPr>
            <a:xfrm>
              <a:off x="10079184" y="1496290"/>
              <a:ext cx="1759527" cy="678873"/>
            </a:xfrm>
            <a:prstGeom prst="wedgeRoundRectCallout">
              <a:avLst>
                <a:gd name="adj1" fmla="val -25994"/>
                <a:gd name="adj2" fmla="val 107398"/>
                <a:gd name="adj3" fmla="val 16667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Release them!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9DDCC9-5B30-996F-6E34-9F5E126C783B}"/>
                </a:ext>
              </a:extLst>
            </p:cNvPr>
            <p:cNvSpPr txBox="1"/>
            <p:nvPr/>
          </p:nvSpPr>
          <p:spPr>
            <a:xfrm>
              <a:off x="7079675" y="4158670"/>
              <a:ext cx="2119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ML “judge”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24421E-2C4F-139C-F367-6C593C8C153C}"/>
                </a:ext>
              </a:extLst>
            </p:cNvPr>
            <p:cNvSpPr txBox="1"/>
            <p:nvPr/>
          </p:nvSpPr>
          <p:spPr>
            <a:xfrm>
              <a:off x="9628911" y="4158670"/>
              <a:ext cx="2119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Human judge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B134BB-63A4-4328-E081-B6F967EBAF84}"/>
              </a:ext>
            </a:extLst>
          </p:cNvPr>
          <p:cNvSpPr txBox="1"/>
          <p:nvPr/>
        </p:nvSpPr>
        <p:spPr>
          <a:xfrm>
            <a:off x="678873" y="4970093"/>
            <a:ext cx="4461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fine: we know what would have happened had the ML judge “released” them.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95E13-FA9C-3A4A-9F56-968385C85F17}"/>
              </a:ext>
            </a:extLst>
          </p:cNvPr>
          <p:cNvSpPr txBox="1"/>
          <p:nvPr/>
        </p:nvSpPr>
        <p:spPr>
          <a:xfrm>
            <a:off x="6393487" y="4549676"/>
            <a:ext cx="5832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don’t know what would have happened for this particular person...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But!  We can use the “random judge” instrument to see what would have happened to people like them!</a:t>
            </a:r>
          </a:p>
        </p:txBody>
      </p:sp>
    </p:spTree>
    <p:extLst>
      <p:ext uri="{BB962C8B-B14F-4D97-AF65-F5344CB8AC3E}">
        <p14:creationId xmlns:p14="http://schemas.microsoft.com/office/powerpoint/2010/main" val="340991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59FA-E05A-0FB9-4608-C0F2A0E9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Addressing the “what does better mean”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29EDB-CF6E-2655-7D54-E3D48BCE3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72614" cy="4351338"/>
          </a:xfrm>
        </p:spPr>
        <p:txBody>
          <a:bodyPr/>
          <a:lstStyle/>
          <a:p>
            <a:r>
              <a:rPr lang="en-US" dirty="0"/>
              <a:t>This is more philosophical.</a:t>
            </a:r>
          </a:p>
          <a:p>
            <a:r>
              <a:rPr lang="en-US" dirty="0"/>
              <a:t>But we can try various definitions of “better.”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Better = “less recidivism”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Better = “less racial bias”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Better = “don’t lock up folks with families/kids/jobs”</a:t>
            </a:r>
          </a:p>
          <a:p>
            <a:pPr lvl="1"/>
            <a:endParaRPr lang="en-US" dirty="0"/>
          </a:p>
          <a:p>
            <a:r>
              <a:rPr lang="en-US" dirty="0"/>
              <a:t>Spoiler alert: On all of these, the paper finds that the ML “judges” do “better” (or at least not “worse”).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0F75C-43D4-5DDD-4C78-99DACA3A35E1}"/>
              </a:ext>
            </a:extLst>
          </p:cNvPr>
          <p:cNvGrpSpPr/>
          <p:nvPr/>
        </p:nvGrpSpPr>
        <p:grpSpPr>
          <a:xfrm>
            <a:off x="8209397" y="3527935"/>
            <a:ext cx="3595225" cy="2964940"/>
            <a:chOff x="6941129" y="477598"/>
            <a:chExt cx="4911437" cy="4050404"/>
          </a:xfrm>
        </p:grpSpPr>
        <p:pic>
          <p:nvPicPr>
            <p:cNvPr id="5" name="Picture 2" descr="AI Robot Judge: Disruption of the Supreme Court - MSME Africa">
              <a:extLst>
                <a:ext uri="{FF2B5EF4-FFF2-40B4-BE49-F238E27FC236}">
                  <a16:creationId xmlns:a16="http://schemas.microsoft.com/office/drawing/2014/main" id="{8547E078-BC17-CA46-3BDE-55841D1F1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1129" y="2355272"/>
              <a:ext cx="2404531" cy="1803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at Caught Judicial Gavel Stok Fotoğrafı 411551104 | Shutterstock">
              <a:extLst>
                <a:ext uri="{FF2B5EF4-FFF2-40B4-BE49-F238E27FC236}">
                  <a16:creationId xmlns:a16="http://schemas.microsoft.com/office/drawing/2014/main" id="{4EB12851-F7EA-CC38-C0FF-3118BC419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1"/>
            <a:stretch/>
          </p:blipFill>
          <p:spPr bwMode="auto">
            <a:xfrm>
              <a:off x="9836729" y="2355272"/>
              <a:ext cx="1717523" cy="180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6F06D1FE-BBAF-1370-7814-55B1E7D5C16A}"/>
                </a:ext>
              </a:extLst>
            </p:cNvPr>
            <p:cNvSpPr/>
            <p:nvPr/>
          </p:nvSpPr>
          <p:spPr>
            <a:xfrm>
              <a:off x="8077202" y="477598"/>
              <a:ext cx="1759527" cy="1293310"/>
            </a:xfrm>
            <a:prstGeom prst="wedgeRoundRectCallout">
              <a:avLst>
                <a:gd name="adj1" fmla="val -25994"/>
                <a:gd name="adj2" fmla="val 10739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can do a better job than you!</a:t>
              </a:r>
            </a:p>
          </p:txBody>
        </p:sp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F27E820C-BE3B-8CE9-7591-3CF9D112D9E6}"/>
                </a:ext>
              </a:extLst>
            </p:cNvPr>
            <p:cNvSpPr/>
            <p:nvPr/>
          </p:nvSpPr>
          <p:spPr>
            <a:xfrm>
              <a:off x="10093039" y="821955"/>
              <a:ext cx="1759527" cy="948953"/>
            </a:xfrm>
            <a:prstGeom prst="wedgeRoundRectCallout">
              <a:avLst>
                <a:gd name="adj1" fmla="val -29221"/>
                <a:gd name="adj2" fmla="val 139310"/>
                <a:gd name="adj3" fmla="val 16667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Detain the AI!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9D2B87-1E10-B59B-B19E-F0FD8F6D746E}"/>
                </a:ext>
              </a:extLst>
            </p:cNvPr>
            <p:cNvSpPr txBox="1"/>
            <p:nvPr/>
          </p:nvSpPr>
          <p:spPr>
            <a:xfrm>
              <a:off x="7079675" y="4158670"/>
              <a:ext cx="2119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ML “judge”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C6CC80-50A5-9C1C-0B37-D53A77F37CF8}"/>
                </a:ext>
              </a:extLst>
            </p:cNvPr>
            <p:cNvSpPr txBox="1"/>
            <p:nvPr/>
          </p:nvSpPr>
          <p:spPr>
            <a:xfrm>
              <a:off x="9628911" y="4158670"/>
              <a:ext cx="2119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Human judge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7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FF0D-118B-A3AF-8F1A-E4C3085E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what happens!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8053F-0D65-9D40-070C-3D573F7E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6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323F-8264-47AD-9A4E-089CFA46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634B-9F04-137D-4BE7-C4767DAC4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the model?</a:t>
            </a:r>
          </a:p>
          <a:p>
            <a:endParaRPr lang="en-US" dirty="0"/>
          </a:p>
          <a:p>
            <a:r>
              <a:rPr lang="en-US" dirty="0"/>
              <a:t>How do we fit the model?</a:t>
            </a:r>
          </a:p>
          <a:p>
            <a:endParaRPr lang="en-US" dirty="0"/>
          </a:p>
          <a:p>
            <a:r>
              <a:rPr lang="en-US" dirty="0"/>
              <a:t>When is it reasonable?  What assumptions does it impose?</a:t>
            </a:r>
          </a:p>
          <a:p>
            <a:endParaRPr lang="en-US" dirty="0"/>
          </a:p>
          <a:p>
            <a:r>
              <a:rPr lang="en-US" dirty="0"/>
              <a:t>How do we interpret the model once it is fit?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2DF25-CD91-2763-AFC9-148B07FFDD40}"/>
              </a:ext>
            </a:extLst>
          </p:cNvPr>
          <p:cNvSpPr txBox="1"/>
          <p:nvPr/>
        </p:nvSpPr>
        <p:spPr>
          <a:xfrm>
            <a:off x="194872" y="1679872"/>
            <a:ext cx="347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need to answer: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834DF8A-8FC3-6611-88D5-A25A186E61D3}"/>
              </a:ext>
            </a:extLst>
          </p:cNvPr>
          <p:cNvSpPr/>
          <p:nvPr/>
        </p:nvSpPr>
        <p:spPr>
          <a:xfrm rot="4674316">
            <a:off x="4213184" y="1687141"/>
            <a:ext cx="810228" cy="983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7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B26D-8F12-4386-430A-E9DFB40B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1EB3-9236-DA60-7092-A7AEA9F43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York City </a:t>
            </a:r>
          </a:p>
          <a:p>
            <a:r>
              <a:rPr lang="en-US" dirty="0"/>
              <a:t>All arrests from November 1, 2008 to November 1, 2013</a:t>
            </a:r>
          </a:p>
          <a:p>
            <a:r>
              <a:rPr lang="en-US" dirty="0"/>
              <a:t>758,027 subject to a pre-trial release decision</a:t>
            </a:r>
          </a:p>
          <a:p>
            <a:pPr lvl="1"/>
            <a:r>
              <a:rPr lang="en-US" dirty="0"/>
              <a:t>Split sample into training, holdout and a lock-box subsample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7B7764-2C07-9D15-6EA1-CE889C5D0BA2}"/>
              </a:ext>
            </a:extLst>
          </p:cNvPr>
          <p:cNvCxnSpPr/>
          <p:nvPr/>
        </p:nvCxnSpPr>
        <p:spPr>
          <a:xfrm flipV="1">
            <a:off x="3574473" y="3689567"/>
            <a:ext cx="568037" cy="6234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673AE8-BEB9-402E-069C-97EE9DC8D4CA}"/>
              </a:ext>
            </a:extLst>
          </p:cNvPr>
          <p:cNvCxnSpPr>
            <a:cxnSpLocks/>
          </p:cNvCxnSpPr>
          <p:nvPr/>
        </p:nvCxnSpPr>
        <p:spPr>
          <a:xfrm flipH="1" flipV="1">
            <a:off x="5237018" y="3689567"/>
            <a:ext cx="360224" cy="7438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DE31D1-42BE-520D-E6EF-DC68026E21FF}"/>
              </a:ext>
            </a:extLst>
          </p:cNvPr>
          <p:cNvSpPr txBox="1"/>
          <p:nvPr/>
        </p:nvSpPr>
        <p:spPr>
          <a:xfrm>
            <a:off x="2514601" y="4313021"/>
            <a:ext cx="15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we train the model 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44083-4FA6-C4CB-F5DA-63CC4B6C1B0C}"/>
              </a:ext>
            </a:extLst>
          </p:cNvPr>
          <p:cNvSpPr txBox="1"/>
          <p:nvPr/>
        </p:nvSpPr>
        <p:spPr>
          <a:xfrm>
            <a:off x="4287981" y="4433455"/>
            <a:ext cx="311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What we use to check that the model is well-trained, and to compare to the ML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87640D-BE9B-00EC-C4DD-4A51443F7502}"/>
              </a:ext>
            </a:extLst>
          </p:cNvPr>
          <p:cNvCxnSpPr>
            <a:cxnSpLocks/>
          </p:cNvCxnSpPr>
          <p:nvPr/>
        </p:nvCxnSpPr>
        <p:spPr>
          <a:xfrm flipH="1" flipV="1">
            <a:off x="7831283" y="3689567"/>
            <a:ext cx="1565564" cy="7438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2C38A2-FF52-3127-49BD-9F208DF0C40D}"/>
              </a:ext>
            </a:extLst>
          </p:cNvPr>
          <p:cNvSpPr txBox="1"/>
          <p:nvPr/>
        </p:nvSpPr>
        <p:spPr>
          <a:xfrm>
            <a:off x="8915401" y="4433454"/>
            <a:ext cx="3110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They saved this to replicate all of their results after the paper was accepted.  Responsible data science!</a:t>
            </a:r>
          </a:p>
        </p:txBody>
      </p:sp>
    </p:spTree>
    <p:extLst>
      <p:ext uri="{BB962C8B-B14F-4D97-AF65-F5344CB8AC3E}">
        <p14:creationId xmlns:p14="http://schemas.microsoft.com/office/powerpoint/2010/main" val="1509910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5A4A-A513-6D5D-113C-A3D7A345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“Pretend it’s an RCT” won’t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837E-C1C1-5180-F1D3-54FB3602D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data, judges are more likely to detain: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Folks arrested for more violent crimes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Folks with a longer criminal record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Black males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People arrested in Manhattan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696112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C1E9-97CA-8D30-FDDD-E3CCB564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 is nonrandom: Demographics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A9AE6C-9A38-BDE4-FA0F-33076FB9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8932"/>
            <a:ext cx="69977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9C377-7E88-35F0-F255-42BA591C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18" y="2613632"/>
            <a:ext cx="7073900" cy="430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80C021-B094-521F-B5CA-AE37ACCCAB51}"/>
              </a:ext>
            </a:extLst>
          </p:cNvPr>
          <p:cNvSpPr txBox="1"/>
          <p:nvPr/>
        </p:nvSpPr>
        <p:spPr>
          <a:xfrm>
            <a:off x="8575964" y="3034145"/>
            <a:ext cx="339436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Judges are more likely to detain: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Black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Folks arrested in Manhattan</a:t>
            </a:r>
          </a:p>
        </p:txBody>
      </p:sp>
    </p:spTree>
    <p:extLst>
      <p:ext uri="{BB962C8B-B14F-4D97-AF65-F5344CB8AC3E}">
        <p14:creationId xmlns:p14="http://schemas.microsoft.com/office/powerpoint/2010/main" val="1218376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EF0C-0708-B21E-2017-92079144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18"/>
            <a:ext cx="10515600" cy="850489"/>
          </a:xfrm>
        </p:spPr>
        <p:txBody>
          <a:bodyPr>
            <a:normAutofit/>
          </a:bodyPr>
          <a:lstStyle/>
          <a:p>
            <a:r>
              <a:rPr lang="en-US" dirty="0"/>
              <a:t>Release is nonrandom: Arrest charge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26957A-3680-34CB-9064-9E6F09A79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457" y="968816"/>
            <a:ext cx="69977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33F90-0278-77DC-5182-9BDC9CF6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46" y="1743516"/>
            <a:ext cx="7264400" cy="532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682397-C77A-F78A-AF76-B95A6A47AF98}"/>
              </a:ext>
            </a:extLst>
          </p:cNvPr>
          <p:cNvSpPr txBox="1"/>
          <p:nvPr/>
        </p:nvSpPr>
        <p:spPr>
          <a:xfrm>
            <a:off x="8575964" y="3034145"/>
            <a:ext cx="3394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Judges are more likely to detain people arrested for more violent crimes.</a:t>
            </a:r>
          </a:p>
          <a:p>
            <a:pPr algn="ctr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6148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75DD-CA3B-3F31-B859-D417C6E9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 is nonrandom: prior record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BD1A9-1F97-EC73-C416-E5689A3A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858000" cy="377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13DB47-7EC1-F1BD-14CF-1EC3DA3C6E1B}"/>
              </a:ext>
            </a:extLst>
          </p:cNvPr>
          <p:cNvSpPr txBox="1"/>
          <p:nvPr/>
        </p:nvSpPr>
        <p:spPr>
          <a:xfrm>
            <a:off x="1538344" y="5970494"/>
            <a:ext cx="371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FTA: failure to appear (in court)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EB5FB-9864-FB68-F606-80C747E7F5E9}"/>
              </a:ext>
            </a:extLst>
          </p:cNvPr>
          <p:cNvSpPr txBox="1"/>
          <p:nvPr/>
        </p:nvSpPr>
        <p:spPr>
          <a:xfrm>
            <a:off x="8229600" y="3068806"/>
            <a:ext cx="3394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Judges are more likely to detain folks with a longer criminal history.</a:t>
            </a:r>
          </a:p>
        </p:txBody>
      </p:sp>
    </p:spTree>
    <p:extLst>
      <p:ext uri="{BB962C8B-B14F-4D97-AF65-F5344CB8AC3E}">
        <p14:creationId xmlns:p14="http://schemas.microsoft.com/office/powerpoint/2010/main" val="20705047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6426-EA21-8CEC-7BD7-D44940B1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train the model?</a:t>
            </a:r>
            <a:br>
              <a:rPr lang="en-US" dirty="0"/>
            </a:br>
            <a:r>
              <a:rPr lang="en-US" sz="2000" dirty="0"/>
              <a:t>On the training data...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9A3F9-A01D-6B08-44BC-03857BD50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462" y="4871429"/>
            <a:ext cx="10515600" cy="13925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trained model is definitely doing something fancier than regression.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 regression on these observables only captures about half the variance in the trained model.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2E8EBC-6B7F-D6E9-7434-3A14CF6D1D84}"/>
              </a:ext>
            </a:extLst>
          </p:cNvPr>
          <p:cNvGrpSpPr/>
          <p:nvPr/>
        </p:nvGrpSpPr>
        <p:grpSpPr>
          <a:xfrm>
            <a:off x="3309106" y="1690688"/>
            <a:ext cx="8772059" cy="2347651"/>
            <a:chOff x="2145324" y="2567863"/>
            <a:chExt cx="8772059" cy="23476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215DD45-8498-287A-0A83-46F497A4C4A5}"/>
                </a:ext>
              </a:extLst>
            </p:cNvPr>
            <p:cNvGrpSpPr/>
            <p:nvPr/>
          </p:nvGrpSpPr>
          <p:grpSpPr>
            <a:xfrm>
              <a:off x="3843110" y="2567863"/>
              <a:ext cx="3771707" cy="2347651"/>
              <a:chOff x="3935362" y="2188492"/>
              <a:chExt cx="5061154" cy="3769856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138AB37-AD5B-0C90-3ADC-91EC0A44995D}"/>
                  </a:ext>
                </a:extLst>
              </p:cNvPr>
              <p:cNvSpPr/>
              <p:nvPr/>
            </p:nvSpPr>
            <p:spPr>
              <a:xfrm>
                <a:off x="3935362" y="2793140"/>
                <a:ext cx="298452" cy="287375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C7E2D28-8F17-A4E2-24A6-7D112061FC7B}"/>
                  </a:ext>
                </a:extLst>
              </p:cNvPr>
              <p:cNvGrpSpPr/>
              <p:nvPr/>
            </p:nvGrpSpPr>
            <p:grpSpPr>
              <a:xfrm>
                <a:off x="5377096" y="2997977"/>
                <a:ext cx="397847" cy="2447573"/>
                <a:chOff x="2792566" y="2415396"/>
                <a:chExt cx="485472" cy="264818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4" name="Rounded Rectangle 73">
                      <a:extLst>
                        <a:ext uri="{FF2B5EF4-FFF2-40B4-BE49-F238E27FC236}">
                          <a16:creationId xmlns:a16="http://schemas.microsoft.com/office/drawing/2014/main" id="{327C7FDA-AA3D-C46C-14AE-C42F836F8F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74" name="Rounded Rectangle 73">
                      <a:extLst>
                        <a:ext uri="{FF2B5EF4-FFF2-40B4-BE49-F238E27FC236}">
                          <a16:creationId xmlns:a16="http://schemas.microsoft.com/office/drawing/2014/main" id="{327C7FDA-AA3D-C46C-14AE-C42F836F8FB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2415396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2"/>
                      <a:stretch>
                        <a:fillRect l="-12000" b="-1250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5" name="Rounded Rectangle 74">
                      <a:extLst>
                        <a:ext uri="{FF2B5EF4-FFF2-40B4-BE49-F238E27FC236}">
                          <a16:creationId xmlns:a16="http://schemas.microsoft.com/office/drawing/2014/main" id="{EE680B6A-F65B-9B0F-C807-9CA21E4CC6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75" name="Rounded Rectangle 74">
                      <a:extLst>
                        <a:ext uri="{FF2B5EF4-FFF2-40B4-BE49-F238E27FC236}">
                          <a16:creationId xmlns:a16="http://schemas.microsoft.com/office/drawing/2014/main" id="{EE680B6A-F65B-9B0F-C807-9CA21E4CC69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140104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 l="-12000" b="-800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6" name="Rounded Rectangle 75">
                      <a:extLst>
                        <a:ext uri="{FF2B5EF4-FFF2-40B4-BE49-F238E27FC236}">
                          <a16:creationId xmlns:a16="http://schemas.microsoft.com/office/drawing/2014/main" id="{B93614B1-8327-06DC-7730-A8A05D970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76" name="Rounded Rectangle 75">
                      <a:extLst>
                        <a:ext uri="{FF2B5EF4-FFF2-40B4-BE49-F238E27FC236}">
                          <a16:creationId xmlns:a16="http://schemas.microsoft.com/office/drawing/2014/main" id="{B93614B1-8327-06DC-7730-A8A05D970BF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7" y="3858008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 l="-12000" b="-1250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4BE7C4C7-4C95-86A2-7326-F1A14AA219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4BE7C4C7-4C95-86A2-7326-F1A14AA2192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92566" y="4575912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 l="-12000" b="-1250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700E90B-ED74-3F10-D3E4-9FE08F3F43A0}"/>
                  </a:ext>
                </a:extLst>
              </p:cNvPr>
              <p:cNvGrpSpPr/>
              <p:nvPr/>
            </p:nvGrpSpPr>
            <p:grpSpPr>
              <a:xfrm>
                <a:off x="6858360" y="2188492"/>
                <a:ext cx="397847" cy="3769856"/>
                <a:chOff x="4600075" y="1539563"/>
                <a:chExt cx="485472" cy="4078848"/>
              </a:xfrm>
              <a:solidFill>
                <a:srgbClr val="7030A0"/>
              </a:solidFill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5FA023D9-87DC-8EF5-8627-B59E589A12C6}"/>
                    </a:ext>
                  </a:extLst>
                </p:cNvPr>
                <p:cNvGrpSpPr/>
                <p:nvPr/>
              </p:nvGrpSpPr>
              <p:grpSpPr>
                <a:xfrm>
                  <a:off x="4600075" y="1539563"/>
                  <a:ext cx="485472" cy="2648186"/>
                  <a:chOff x="2792566" y="2415396"/>
                  <a:chExt cx="485472" cy="2648186"/>
                </a:xfrm>
                <a:grpFill/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0" name="Rounded Rectangle 69">
                        <a:extLst>
                          <a:ext uri="{FF2B5EF4-FFF2-40B4-BE49-F238E27FC236}">
                            <a16:creationId xmlns:a16="http://schemas.microsoft.com/office/drawing/2014/main" id="{C7D29483-B7E3-327D-58F4-ED6611DF7A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7" y="2415396"/>
                        <a:ext cx="485471" cy="487670"/>
                      </a:xfrm>
                      <a:prstGeom prst="roundRect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>
                  <p:sp>
                    <p:nvSpPr>
                      <p:cNvPr id="70" name="Rounded Rectangle 69">
                        <a:extLst>
                          <a:ext uri="{FF2B5EF4-FFF2-40B4-BE49-F238E27FC236}">
                            <a16:creationId xmlns:a16="http://schemas.microsoft.com/office/drawing/2014/main" id="{C7D29483-B7E3-327D-58F4-ED6611DF7A7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7" y="2415396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6"/>
                        <a:stretch>
                          <a:fillRect l="-12000" b="-12500"/>
                        </a:stretch>
                      </a:blipFill>
                      <a:ln w="12700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1" name="Rounded Rectangle 70">
                        <a:extLst>
                          <a:ext uri="{FF2B5EF4-FFF2-40B4-BE49-F238E27FC236}">
                            <a16:creationId xmlns:a16="http://schemas.microsoft.com/office/drawing/2014/main" id="{7EC1FFAE-4062-5AD2-115C-ED402FF52B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7" y="3140104"/>
                        <a:ext cx="485471" cy="487670"/>
                      </a:xfrm>
                      <a:prstGeom prst="roundRect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>
                  <p:sp>
                    <p:nvSpPr>
                      <p:cNvPr id="71" name="Rounded Rectangle 70">
                        <a:extLst>
                          <a:ext uri="{FF2B5EF4-FFF2-40B4-BE49-F238E27FC236}">
                            <a16:creationId xmlns:a16="http://schemas.microsoft.com/office/drawing/2014/main" id="{7EC1FFAE-4062-5AD2-115C-ED402FF52B7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7" y="3140104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7"/>
                        <a:stretch>
                          <a:fillRect l="-12000" b="-12500"/>
                        </a:stretch>
                      </a:blipFill>
                      <a:ln w="12700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3031357D-854C-C859-C438-11E0141D30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7" y="3858008"/>
                        <a:ext cx="485471" cy="487670"/>
                      </a:xfrm>
                      <a:prstGeom prst="roundRect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>
                  <p:sp>
                    <p:nvSpPr>
                      <p:cNvPr id="72" name="Rounded Rectangle 71">
                        <a:extLst>
                          <a:ext uri="{FF2B5EF4-FFF2-40B4-BE49-F238E27FC236}">
                            <a16:creationId xmlns:a16="http://schemas.microsoft.com/office/drawing/2014/main" id="{3031357D-854C-C859-C438-11E0141D304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7" y="3858008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8"/>
                        <a:stretch>
                          <a:fillRect l="-12000" b="-8333"/>
                        </a:stretch>
                      </a:blipFill>
                      <a:ln w="12700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3" name="Rounded Rectangle 72">
                        <a:extLst>
                          <a:ext uri="{FF2B5EF4-FFF2-40B4-BE49-F238E27FC236}">
                            <a16:creationId xmlns:a16="http://schemas.microsoft.com/office/drawing/2014/main" id="{0CA3CAAF-794F-C57B-6072-FBC736C637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92566" y="4575912"/>
                        <a:ext cx="485471" cy="487670"/>
                      </a:xfrm>
                      <a:prstGeom prst="roundRect">
                        <a:avLst/>
                      </a:prstGeom>
                      <a:grpFill/>
                      <a:ln w="12700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sz="1000" b="0" dirty="0"/>
                      </a:p>
                    </p:txBody>
                  </p:sp>
                </mc:Choice>
                <mc:Fallback>
                  <p:sp>
                    <p:nvSpPr>
                      <p:cNvPr id="73" name="Rounded Rectangle 72">
                        <a:extLst>
                          <a:ext uri="{FF2B5EF4-FFF2-40B4-BE49-F238E27FC236}">
                            <a16:creationId xmlns:a16="http://schemas.microsoft.com/office/drawing/2014/main" id="{0CA3CAAF-794F-C57B-6072-FBC736C6375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2566" y="4575912"/>
                        <a:ext cx="485471" cy="487670"/>
                      </a:xfrm>
                      <a:prstGeom prst="roundRect">
                        <a:avLst/>
                      </a:prstGeom>
                      <a:blipFill>
                        <a:blip r:embed="rId9"/>
                        <a:stretch>
                          <a:fillRect l="-12000" b="-12500"/>
                        </a:stretch>
                      </a:blipFill>
                      <a:ln w="12700"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8" name="Rounded Rectangle 67">
                      <a:extLst>
                        <a:ext uri="{FF2B5EF4-FFF2-40B4-BE49-F238E27FC236}">
                          <a16:creationId xmlns:a16="http://schemas.microsoft.com/office/drawing/2014/main" id="{8EFE432B-64F8-4F77-20C0-8E53B8BB51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0075" y="4406033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68" name="Rounded Rectangle 67">
                      <a:extLst>
                        <a:ext uri="{FF2B5EF4-FFF2-40B4-BE49-F238E27FC236}">
                          <a16:creationId xmlns:a16="http://schemas.microsoft.com/office/drawing/2014/main" id="{8EFE432B-64F8-4F77-20C0-8E53B8BB515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0075" y="4406033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 l="-12000" b="-1250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8FEAB22-F021-0E49-A16B-27AEB26CF9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0075" y="5130741"/>
                      <a:ext cx="485471" cy="487670"/>
                    </a:xfrm>
                    <a:prstGeom prst="roundRect">
                      <a:avLst/>
                    </a:prstGeom>
                    <a:grpFill/>
                    <a:ln w="1270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sz="1000" b="0" dirty="0"/>
                    </a:p>
                  </p:txBody>
                </p:sp>
              </mc:Choice>
              <mc:Fallback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id="{B8FEAB22-F021-0E49-A16B-27AEB26CF9B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0075" y="5130741"/>
                      <a:ext cx="485471" cy="48767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 l="-12000" b="-12500"/>
                      </a:stretch>
                    </a:blipFill>
                    <a:ln w="12700"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3161F1A-7178-AB90-5ABC-41E60A78438B}"/>
                  </a:ext>
                </a:extLst>
              </p:cNvPr>
              <p:cNvGrpSpPr/>
              <p:nvPr/>
            </p:nvGrpSpPr>
            <p:grpSpPr>
              <a:xfrm>
                <a:off x="4233810" y="3083663"/>
                <a:ext cx="1148261" cy="2349316"/>
                <a:chOff x="1397475" y="2508106"/>
                <a:chExt cx="1401163" cy="2541875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928AA62-16BE-5049-C919-FF96FFC2AF8A}"/>
                    </a:ext>
                  </a:extLst>
                </p:cNvPr>
                <p:cNvCxnSpPr>
                  <a:endCxn id="74" idx="1"/>
                </p:cNvCxnSpPr>
                <p:nvPr/>
              </p:nvCxnSpPr>
              <p:spPr>
                <a:xfrm>
                  <a:off x="1397479" y="2508106"/>
                  <a:ext cx="1395088" cy="15112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7890E0E-2D03-F51E-6C05-829BEC57AD56}"/>
                    </a:ext>
                  </a:extLst>
                </p:cNvPr>
                <p:cNvCxnSpPr>
                  <a:cxnSpLocks/>
                  <a:endCxn id="74" idx="1"/>
                </p:cNvCxnSpPr>
                <p:nvPr/>
              </p:nvCxnSpPr>
              <p:spPr>
                <a:xfrm flipV="1">
                  <a:off x="1397479" y="2659231"/>
                  <a:ext cx="1395088" cy="452326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653F12E-BAF8-F50D-87A2-0ABC7FB1C573}"/>
                    </a:ext>
                  </a:extLst>
                </p:cNvPr>
                <p:cNvCxnSpPr>
                  <a:cxnSpLocks/>
                  <a:stCxn id="10" idx="3"/>
                  <a:endCxn id="74" idx="1"/>
                </p:cNvCxnSpPr>
                <p:nvPr/>
              </p:nvCxnSpPr>
              <p:spPr>
                <a:xfrm flipV="1">
                  <a:off x="1397479" y="2659231"/>
                  <a:ext cx="1395088" cy="108918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74FE182-C76C-1719-B085-349C3213FA89}"/>
                    </a:ext>
                  </a:extLst>
                </p:cNvPr>
                <p:cNvCxnSpPr>
                  <a:cxnSpLocks/>
                  <a:endCxn id="74" idx="1"/>
                </p:cNvCxnSpPr>
                <p:nvPr/>
              </p:nvCxnSpPr>
              <p:spPr>
                <a:xfrm flipV="1">
                  <a:off x="1397479" y="2659231"/>
                  <a:ext cx="1395088" cy="168644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EB1E816-DB4D-7D16-B9E8-A6A4F271331B}"/>
                    </a:ext>
                  </a:extLst>
                </p:cNvPr>
                <p:cNvCxnSpPr>
                  <a:cxnSpLocks/>
                  <a:endCxn id="74" idx="1"/>
                </p:cNvCxnSpPr>
                <p:nvPr/>
              </p:nvCxnSpPr>
              <p:spPr>
                <a:xfrm flipV="1">
                  <a:off x="1397479" y="2659231"/>
                  <a:ext cx="1395088" cy="2324694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8DF8E5EF-1E7B-A65D-9969-F70FB5F6504C}"/>
                    </a:ext>
                  </a:extLst>
                </p:cNvPr>
                <p:cNvCxnSpPr>
                  <a:cxnSpLocks/>
                  <a:endCxn id="77" idx="1"/>
                </p:cNvCxnSpPr>
                <p:nvPr/>
              </p:nvCxnSpPr>
              <p:spPr>
                <a:xfrm flipV="1">
                  <a:off x="1397479" y="4819747"/>
                  <a:ext cx="1395087" cy="164178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C5B69CB-4CCC-0042-08F9-C88D395BE638}"/>
                    </a:ext>
                  </a:extLst>
                </p:cNvPr>
                <p:cNvCxnSpPr>
                  <a:cxnSpLocks/>
                  <a:endCxn id="77" idx="1"/>
                </p:cNvCxnSpPr>
                <p:nvPr/>
              </p:nvCxnSpPr>
              <p:spPr>
                <a:xfrm>
                  <a:off x="1397478" y="4374005"/>
                  <a:ext cx="1395088" cy="445742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643D18B-FC22-BD3D-FB76-4DBC19445FD8}"/>
                    </a:ext>
                  </a:extLst>
                </p:cNvPr>
                <p:cNvCxnSpPr>
                  <a:cxnSpLocks/>
                  <a:stCxn id="10" idx="3"/>
                  <a:endCxn id="77" idx="1"/>
                </p:cNvCxnSpPr>
                <p:nvPr/>
              </p:nvCxnSpPr>
              <p:spPr>
                <a:xfrm>
                  <a:off x="1397479" y="3748418"/>
                  <a:ext cx="1395087" cy="1071329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4397891-B00E-0D94-E0EA-0CB63AF2C71F}"/>
                    </a:ext>
                  </a:extLst>
                </p:cNvPr>
                <p:cNvCxnSpPr>
                  <a:cxnSpLocks/>
                  <a:endCxn id="77" idx="1"/>
                </p:cNvCxnSpPr>
                <p:nvPr/>
              </p:nvCxnSpPr>
              <p:spPr>
                <a:xfrm>
                  <a:off x="1397477" y="3133300"/>
                  <a:ext cx="1395089" cy="168644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A2FD6537-C766-21EC-86E7-8E911E139939}"/>
                    </a:ext>
                  </a:extLst>
                </p:cNvPr>
                <p:cNvCxnSpPr>
                  <a:cxnSpLocks/>
                  <a:endCxn id="77" idx="1"/>
                </p:cNvCxnSpPr>
                <p:nvPr/>
              </p:nvCxnSpPr>
              <p:spPr>
                <a:xfrm>
                  <a:off x="1397476" y="2538587"/>
                  <a:ext cx="1395090" cy="228116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A485DD6-233A-648A-EEC3-A19861C6DE73}"/>
                    </a:ext>
                  </a:extLst>
                </p:cNvPr>
                <p:cNvCxnSpPr>
                  <a:cxnSpLocks/>
                  <a:stCxn id="10" idx="3"/>
                </p:cNvCxnSpPr>
                <p:nvPr/>
              </p:nvCxnSpPr>
              <p:spPr>
                <a:xfrm>
                  <a:off x="1397479" y="3748418"/>
                  <a:ext cx="1395086" cy="366036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8299C3E-2EF3-8001-9ED6-2D9331BB8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7475" y="2516844"/>
                  <a:ext cx="1395090" cy="159761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B5FF86F-A99F-9236-2614-991C699D76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7475" y="4114454"/>
                  <a:ext cx="1395090" cy="93552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5DF17FD6-5E81-1C72-F0B9-AB06AFEB2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7475" y="4114454"/>
                  <a:ext cx="1395090" cy="221974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433BC4A-E87A-C6A0-E92E-D52C05B1D4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7475" y="3104973"/>
                  <a:ext cx="1395090" cy="100948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4AC6990-B50C-DFE5-03A7-9330B65DD2D6}"/>
                    </a:ext>
                  </a:extLst>
                </p:cNvPr>
                <p:cNvCxnSpPr>
                  <a:cxnSpLocks/>
                  <a:stCxn id="10" idx="3"/>
                </p:cNvCxnSpPr>
                <p:nvPr/>
              </p:nvCxnSpPr>
              <p:spPr>
                <a:xfrm flipV="1">
                  <a:off x="1397479" y="3372422"/>
                  <a:ext cx="1401159" cy="375996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47ED66A-0464-92EC-90C4-65A2EE2F3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0969" y="3372422"/>
                  <a:ext cx="1367669" cy="164908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F85F5C6B-692A-2B4A-0EAF-D95570C30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0969" y="3372422"/>
                  <a:ext cx="1367669" cy="103361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BCCEF90-C097-F32B-7793-9A5365FFD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0969" y="2537941"/>
                  <a:ext cx="1367669" cy="83448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C3E3BFAD-7D49-80F5-854F-A5619EFADD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30969" y="3067244"/>
                  <a:ext cx="1367669" cy="305178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62732A9-9588-406D-9102-2CB40D3CB677}"/>
                  </a:ext>
                </a:extLst>
              </p:cNvPr>
              <p:cNvGrpSpPr/>
              <p:nvPr/>
            </p:nvGrpSpPr>
            <p:grpSpPr>
              <a:xfrm>
                <a:off x="5749922" y="2382623"/>
                <a:ext cx="1108439" cy="3350361"/>
                <a:chOff x="3247506" y="1749606"/>
                <a:chExt cx="1352570" cy="362497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2DCC45B5-CDD4-8F78-4586-801A786405AB}"/>
                    </a:ext>
                  </a:extLst>
                </p:cNvPr>
                <p:cNvCxnSpPr>
                  <a:cxnSpLocks/>
                  <a:stCxn id="74" idx="3"/>
                </p:cNvCxnSpPr>
                <p:nvPr/>
              </p:nvCxnSpPr>
              <p:spPr>
                <a:xfrm flipV="1">
                  <a:off x="3278038" y="1749606"/>
                  <a:ext cx="1322037" cy="90962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4745943-0E9D-0ABB-F06E-0F9E042FF1CA}"/>
                    </a:ext>
                  </a:extLst>
                </p:cNvPr>
                <p:cNvCxnSpPr>
                  <a:cxnSpLocks/>
                  <a:stCxn id="75" idx="3"/>
                </p:cNvCxnSpPr>
                <p:nvPr/>
              </p:nvCxnSpPr>
              <p:spPr>
                <a:xfrm flipV="1">
                  <a:off x="3278038" y="1749606"/>
                  <a:ext cx="1322037" cy="1634333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A18D7FD-28E7-E34B-D207-39807D6BF03C}"/>
                    </a:ext>
                  </a:extLst>
                </p:cNvPr>
                <p:cNvCxnSpPr>
                  <a:cxnSpLocks/>
                  <a:stCxn id="76" idx="3"/>
                  <a:endCxn id="70" idx="1"/>
                </p:cNvCxnSpPr>
                <p:nvPr/>
              </p:nvCxnSpPr>
              <p:spPr>
                <a:xfrm flipV="1">
                  <a:off x="3278038" y="1783398"/>
                  <a:ext cx="1322038" cy="231844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E764C721-531D-4737-104B-8A36039D0E6D}"/>
                    </a:ext>
                  </a:extLst>
                </p:cNvPr>
                <p:cNvCxnSpPr>
                  <a:cxnSpLocks/>
                  <a:stCxn id="77" idx="3"/>
                  <a:endCxn id="70" idx="1"/>
                </p:cNvCxnSpPr>
                <p:nvPr/>
              </p:nvCxnSpPr>
              <p:spPr>
                <a:xfrm flipV="1">
                  <a:off x="3278037" y="1783398"/>
                  <a:ext cx="1322039" cy="3036349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8C7EA19-AC86-5EC9-8296-7A0B07AC5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0280" y="2703536"/>
                  <a:ext cx="1288411" cy="188835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37179DE-20DF-F9E2-1BB8-2F98C27D68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0280" y="3428244"/>
                  <a:ext cx="1288411" cy="116364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31AF7D9-8321-AE72-7624-B7BE59B31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0280" y="4146148"/>
                  <a:ext cx="1288411" cy="445743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BBD978F-1CF1-A3A1-A2AB-7EB45EE5F9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0279" y="4591891"/>
                  <a:ext cx="1288412" cy="27216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DB3F966-7FAE-C1D1-DEE0-B5D3C4220012}"/>
                    </a:ext>
                  </a:extLst>
                </p:cNvPr>
                <p:cNvCxnSpPr>
                  <a:cxnSpLocks/>
                  <a:endCxn id="69" idx="1"/>
                </p:cNvCxnSpPr>
                <p:nvPr/>
              </p:nvCxnSpPr>
              <p:spPr>
                <a:xfrm>
                  <a:off x="3258394" y="2693023"/>
                  <a:ext cx="1341681" cy="2681553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80E8E7A-05B8-1A61-DC5C-B06EE58D3BDD}"/>
                    </a:ext>
                  </a:extLst>
                </p:cNvPr>
                <p:cNvCxnSpPr>
                  <a:cxnSpLocks/>
                  <a:endCxn id="69" idx="1"/>
                </p:cNvCxnSpPr>
                <p:nvPr/>
              </p:nvCxnSpPr>
              <p:spPr>
                <a:xfrm>
                  <a:off x="3258394" y="3417731"/>
                  <a:ext cx="1341681" cy="1956845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6C6D54F-533C-4C4E-E9C0-62BE90CC0338}"/>
                    </a:ext>
                  </a:extLst>
                </p:cNvPr>
                <p:cNvCxnSpPr>
                  <a:cxnSpLocks/>
                  <a:endCxn id="69" idx="1"/>
                </p:cNvCxnSpPr>
                <p:nvPr/>
              </p:nvCxnSpPr>
              <p:spPr>
                <a:xfrm>
                  <a:off x="3258394" y="4135635"/>
                  <a:ext cx="1341681" cy="123894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FDF9F30-184D-A244-1F98-357337B6A741}"/>
                    </a:ext>
                  </a:extLst>
                </p:cNvPr>
                <p:cNvCxnSpPr>
                  <a:cxnSpLocks/>
                  <a:endCxn id="69" idx="1"/>
                </p:cNvCxnSpPr>
                <p:nvPr/>
              </p:nvCxnSpPr>
              <p:spPr>
                <a:xfrm>
                  <a:off x="3258393" y="4853539"/>
                  <a:ext cx="1341682" cy="52103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E5B908E1-451A-3A4A-905E-FDB31287F895}"/>
                    </a:ext>
                  </a:extLst>
                </p:cNvPr>
                <p:cNvCxnSpPr>
                  <a:cxnSpLocks/>
                  <a:endCxn id="73" idx="1"/>
                </p:cNvCxnSpPr>
                <p:nvPr/>
              </p:nvCxnSpPr>
              <p:spPr>
                <a:xfrm>
                  <a:off x="3247509" y="2671252"/>
                  <a:ext cx="1352566" cy="1272662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CC1A2397-DF67-F307-C1E0-21F7D6ED7B7C}"/>
                    </a:ext>
                  </a:extLst>
                </p:cNvPr>
                <p:cNvCxnSpPr>
                  <a:cxnSpLocks/>
                  <a:endCxn id="73" idx="1"/>
                </p:cNvCxnSpPr>
                <p:nvPr/>
              </p:nvCxnSpPr>
              <p:spPr>
                <a:xfrm>
                  <a:off x="3247509" y="3395960"/>
                  <a:ext cx="1352566" cy="547954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E83959A9-873C-DD07-CBEF-BA6BA688C5A6}"/>
                    </a:ext>
                  </a:extLst>
                </p:cNvPr>
                <p:cNvCxnSpPr>
                  <a:cxnSpLocks/>
                  <a:endCxn id="73" idx="1"/>
                </p:cNvCxnSpPr>
                <p:nvPr/>
              </p:nvCxnSpPr>
              <p:spPr>
                <a:xfrm flipV="1">
                  <a:off x="3247509" y="3943914"/>
                  <a:ext cx="1352566" cy="16995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B5B9E7F-663D-426D-9A3B-089036ED42FB}"/>
                    </a:ext>
                  </a:extLst>
                </p:cNvPr>
                <p:cNvCxnSpPr>
                  <a:cxnSpLocks/>
                  <a:endCxn id="73" idx="1"/>
                </p:cNvCxnSpPr>
                <p:nvPr/>
              </p:nvCxnSpPr>
              <p:spPr>
                <a:xfrm flipV="1">
                  <a:off x="3247508" y="3943914"/>
                  <a:ext cx="1352567" cy="887854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D462E0C-6B1F-0F4E-88EC-5672F252A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47507" y="2716459"/>
                  <a:ext cx="1352569" cy="487779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B9856356-DBB5-6D50-6621-2E5CF284C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7507" y="3204238"/>
                  <a:ext cx="1352569" cy="236929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14719B8F-9244-3635-5CFF-14E71C1F0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7507" y="3204238"/>
                  <a:ext cx="1352569" cy="954833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8DDE6EF-C025-B634-2E49-E21D67DD5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7506" y="3204238"/>
                  <a:ext cx="1352570" cy="167273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95397591-724F-23F6-D0C7-CE1BCE572485}"/>
                    </a:ext>
                  </a:extLst>
                </p:cNvPr>
                <p:cNvCxnSpPr>
                  <a:cxnSpLocks/>
                  <a:endCxn id="71" idx="1"/>
                </p:cNvCxnSpPr>
                <p:nvPr/>
              </p:nvCxnSpPr>
              <p:spPr>
                <a:xfrm flipV="1">
                  <a:off x="3280164" y="2508106"/>
                  <a:ext cx="1319912" cy="16481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F46FDBF-43D6-A190-BD24-97BED0A53091}"/>
                    </a:ext>
                  </a:extLst>
                </p:cNvPr>
                <p:cNvCxnSpPr>
                  <a:cxnSpLocks/>
                  <a:endCxn id="71" idx="1"/>
                </p:cNvCxnSpPr>
                <p:nvPr/>
              </p:nvCxnSpPr>
              <p:spPr>
                <a:xfrm flipV="1">
                  <a:off x="3280164" y="2508106"/>
                  <a:ext cx="1319912" cy="889518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8654187-353A-3118-0B5F-1FF750BA560A}"/>
                    </a:ext>
                  </a:extLst>
                </p:cNvPr>
                <p:cNvCxnSpPr>
                  <a:cxnSpLocks/>
                  <a:endCxn id="71" idx="1"/>
                </p:cNvCxnSpPr>
                <p:nvPr/>
              </p:nvCxnSpPr>
              <p:spPr>
                <a:xfrm flipV="1">
                  <a:off x="3280164" y="2508106"/>
                  <a:ext cx="1319912" cy="1607422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ECD92F8-FFAE-4775-7EBD-4EA1A02CE468}"/>
                    </a:ext>
                  </a:extLst>
                </p:cNvPr>
                <p:cNvCxnSpPr>
                  <a:cxnSpLocks/>
                  <a:endCxn id="71" idx="1"/>
                </p:cNvCxnSpPr>
                <p:nvPr/>
              </p:nvCxnSpPr>
              <p:spPr>
                <a:xfrm flipV="1">
                  <a:off x="3280163" y="2508106"/>
                  <a:ext cx="1319913" cy="2325326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7F923B1-F23A-D57C-D507-61B081713AC5}"/>
                  </a:ext>
                </a:extLst>
              </p:cNvPr>
              <p:cNvSpPr/>
              <p:nvPr/>
            </p:nvSpPr>
            <p:spPr>
              <a:xfrm>
                <a:off x="8459270" y="3868700"/>
                <a:ext cx="537246" cy="43838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6FFF176-B68C-56CA-C669-8A3855643D02}"/>
                  </a:ext>
                </a:extLst>
              </p:cNvPr>
              <p:cNvGrpSpPr/>
              <p:nvPr/>
            </p:nvGrpSpPr>
            <p:grpSpPr>
              <a:xfrm>
                <a:off x="7204995" y="2352419"/>
                <a:ext cx="1254275" cy="3410061"/>
                <a:chOff x="4063589" y="2278678"/>
                <a:chExt cx="1594247" cy="3591178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ABF71A3C-7711-B0D8-D93F-A5B7AE753E13}"/>
                    </a:ext>
                  </a:extLst>
                </p:cNvPr>
                <p:cNvCxnSpPr>
                  <a:cxnSpLocks/>
                  <a:endCxn id="15" idx="1"/>
                </p:cNvCxnSpPr>
                <p:nvPr/>
              </p:nvCxnSpPr>
              <p:spPr>
                <a:xfrm>
                  <a:off x="4063590" y="2278678"/>
                  <a:ext cx="1594246" cy="1827647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262A7795-38D2-F513-ADDD-7C69E17A3DA3}"/>
                    </a:ext>
                  </a:extLst>
                </p:cNvPr>
                <p:cNvCxnSpPr>
                  <a:cxnSpLocks/>
                  <a:endCxn id="15" idx="1"/>
                </p:cNvCxnSpPr>
                <p:nvPr/>
              </p:nvCxnSpPr>
              <p:spPr>
                <a:xfrm>
                  <a:off x="4063590" y="3003386"/>
                  <a:ext cx="1594246" cy="1102940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A83C74D-BA70-854B-9219-CBBD554B601A}"/>
                    </a:ext>
                  </a:extLst>
                </p:cNvPr>
                <p:cNvCxnSpPr>
                  <a:cxnSpLocks/>
                  <a:endCxn id="15" idx="1"/>
                </p:cNvCxnSpPr>
                <p:nvPr/>
              </p:nvCxnSpPr>
              <p:spPr>
                <a:xfrm>
                  <a:off x="4063590" y="3721289"/>
                  <a:ext cx="1594246" cy="385036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FC89D78-E72F-6364-DF4D-F52BC7B2112B}"/>
                    </a:ext>
                  </a:extLst>
                </p:cNvPr>
                <p:cNvCxnSpPr>
                  <a:cxnSpLocks/>
                  <a:endCxn id="15" idx="1"/>
                </p:cNvCxnSpPr>
                <p:nvPr/>
              </p:nvCxnSpPr>
              <p:spPr>
                <a:xfrm flipV="1">
                  <a:off x="4063589" y="4106325"/>
                  <a:ext cx="1594247" cy="332869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B017CD40-7603-0866-0886-2E15E284CD49}"/>
                    </a:ext>
                  </a:extLst>
                </p:cNvPr>
                <p:cNvCxnSpPr>
                  <a:cxnSpLocks/>
                  <a:endCxn id="15" idx="1"/>
                </p:cNvCxnSpPr>
                <p:nvPr/>
              </p:nvCxnSpPr>
              <p:spPr>
                <a:xfrm flipV="1">
                  <a:off x="4063589" y="4106325"/>
                  <a:ext cx="1594247" cy="1038823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ACBC51F-F982-6E0E-2D28-E24283764B38}"/>
                    </a:ext>
                  </a:extLst>
                </p:cNvPr>
                <p:cNvCxnSpPr>
                  <a:cxnSpLocks/>
                  <a:endCxn id="15" idx="1"/>
                </p:cNvCxnSpPr>
                <p:nvPr/>
              </p:nvCxnSpPr>
              <p:spPr>
                <a:xfrm flipV="1">
                  <a:off x="4063589" y="4106325"/>
                  <a:ext cx="1594247" cy="1763531"/>
                </a:xfrm>
                <a:prstGeom prst="line">
                  <a:avLst/>
                </a:prstGeom>
                <a:ln w="127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8D3DFB-CBC7-EC24-8BFE-04B461889B7F}"/>
                </a:ext>
              </a:extLst>
            </p:cNvPr>
            <p:cNvSpPr txBox="1"/>
            <p:nvPr/>
          </p:nvSpPr>
          <p:spPr>
            <a:xfrm>
              <a:off x="2145324" y="3122677"/>
              <a:ext cx="1634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AAB080-DB88-6533-9DC5-90DE4BFB4789}"/>
                </a:ext>
              </a:extLst>
            </p:cNvPr>
            <p:cNvSpPr txBox="1"/>
            <p:nvPr/>
          </p:nvSpPr>
          <p:spPr>
            <a:xfrm>
              <a:off x="7636217" y="3534971"/>
              <a:ext cx="32811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Output: did they re-offend?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5E20830-B347-29EA-4ACC-320D2EB62256}"/>
              </a:ext>
            </a:extLst>
          </p:cNvPr>
          <p:cNvSpPr txBox="1"/>
          <p:nvPr/>
        </p:nvSpPr>
        <p:spPr>
          <a:xfrm>
            <a:off x="964174" y="2057684"/>
            <a:ext cx="443341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Age (but not race or gender)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Characteristics of the defendant’s current case*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Prior criminal record*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1B5E59-E940-A7F4-8B00-472C92E818F1}"/>
              </a:ext>
            </a:extLst>
          </p:cNvPr>
          <p:cNvSpPr txBox="1"/>
          <p:nvPr/>
        </p:nvSpPr>
        <p:spPr>
          <a:xfrm>
            <a:off x="561109" y="4038339"/>
            <a:ext cx="392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*All the variables we just saw</a:t>
            </a:r>
          </a:p>
        </p:txBody>
      </p:sp>
    </p:spTree>
    <p:extLst>
      <p:ext uri="{BB962C8B-B14F-4D97-AF65-F5344CB8AC3E}">
        <p14:creationId xmlns:p14="http://schemas.microsoft.com/office/powerpoint/2010/main" val="7003173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514B-D19E-1893-0F17-3C2B44ED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the algorithm compare to the judges?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E87AE4-9771-B4BB-F72A-53698724B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893" y="1862767"/>
            <a:ext cx="3838576" cy="49952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0621250-6B31-F103-D43E-F0DB6929F22C}"/>
              </a:ext>
            </a:extLst>
          </p:cNvPr>
          <p:cNvGrpSpPr/>
          <p:nvPr/>
        </p:nvGrpSpPr>
        <p:grpSpPr>
          <a:xfrm>
            <a:off x="3796145" y="1598966"/>
            <a:ext cx="6110512" cy="3156271"/>
            <a:chOff x="3796145" y="1598966"/>
            <a:chExt cx="6110512" cy="31562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808216-2709-BE0D-B48D-AB8710E9D010}"/>
                </a:ext>
              </a:extLst>
            </p:cNvPr>
            <p:cNvSpPr txBox="1"/>
            <p:nvPr/>
          </p:nvSpPr>
          <p:spPr>
            <a:xfrm>
              <a:off x="5140693" y="1598966"/>
              <a:ext cx="47659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Judges release 46% of the defendants that the algorithm predicts are in the top 1% of risk 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4F8BD28-0355-9768-363F-BDC930278179}"/>
                </a:ext>
              </a:extLst>
            </p:cNvPr>
            <p:cNvSpPr/>
            <p:nvPr/>
          </p:nvSpPr>
          <p:spPr>
            <a:xfrm>
              <a:off x="3796145" y="4128655"/>
              <a:ext cx="969818" cy="62658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ABAB12-B450-ED12-1B9B-EC5F6CC5EEEF}"/>
              </a:ext>
            </a:extLst>
          </p:cNvPr>
          <p:cNvGrpSpPr/>
          <p:nvPr/>
        </p:nvGrpSpPr>
        <p:grpSpPr>
          <a:xfrm>
            <a:off x="1856509" y="2378746"/>
            <a:ext cx="8050148" cy="1740656"/>
            <a:chOff x="1856509" y="2378746"/>
            <a:chExt cx="8050148" cy="17406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BA5E9F-6F7D-5E6C-8FE6-6939AE16094E}"/>
                </a:ext>
              </a:extLst>
            </p:cNvPr>
            <p:cNvSpPr txBox="1"/>
            <p:nvPr/>
          </p:nvSpPr>
          <p:spPr>
            <a:xfrm>
              <a:off x="5140693" y="2919073"/>
              <a:ext cx="47659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Judges release 80-90% of the defendants that the algorithm predicts are in the bottom 1% of risk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4649D4-B140-0CBD-2619-C2BA8FB9C0A2}"/>
                </a:ext>
              </a:extLst>
            </p:cNvPr>
            <p:cNvSpPr/>
            <p:nvPr/>
          </p:nvSpPr>
          <p:spPr>
            <a:xfrm>
              <a:off x="1856509" y="2378746"/>
              <a:ext cx="360218" cy="62658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E0A719-AABA-DD82-6597-F5A46E44E217}"/>
              </a:ext>
            </a:extLst>
          </p:cNvPr>
          <p:cNvGrpSpPr/>
          <p:nvPr/>
        </p:nvGrpSpPr>
        <p:grpSpPr>
          <a:xfrm>
            <a:off x="6242222" y="3780008"/>
            <a:ext cx="5562400" cy="2798732"/>
            <a:chOff x="4253771" y="821955"/>
            <a:chExt cx="7598795" cy="3823347"/>
          </a:xfrm>
        </p:grpSpPr>
        <p:pic>
          <p:nvPicPr>
            <p:cNvPr id="11" name="Picture 2" descr="AI Robot Judge: Disruption of the Supreme Court - MSME Africa">
              <a:extLst>
                <a:ext uri="{FF2B5EF4-FFF2-40B4-BE49-F238E27FC236}">
                  <a16:creationId xmlns:a16="http://schemas.microsoft.com/office/drawing/2014/main" id="{95D4A29D-4F4F-53BA-9A86-F33D25667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1129" y="2355272"/>
              <a:ext cx="2404531" cy="1803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at Caught Judicial Gavel Stok Fotoğrafı 411551104 | Shutterstock">
              <a:extLst>
                <a:ext uri="{FF2B5EF4-FFF2-40B4-BE49-F238E27FC236}">
                  <a16:creationId xmlns:a16="http://schemas.microsoft.com/office/drawing/2014/main" id="{E90F30F1-A04B-C39C-F3AB-64E4C4A9E6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01"/>
            <a:stretch/>
          </p:blipFill>
          <p:spPr bwMode="auto">
            <a:xfrm>
              <a:off x="9836729" y="2355272"/>
              <a:ext cx="1717523" cy="1803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4C7D33E5-E96D-0645-9B21-C3B9C93F835B}"/>
                </a:ext>
              </a:extLst>
            </p:cNvPr>
            <p:cNvSpPr/>
            <p:nvPr/>
          </p:nvSpPr>
          <p:spPr>
            <a:xfrm>
              <a:off x="4253771" y="1770908"/>
              <a:ext cx="1759527" cy="2874394"/>
            </a:xfrm>
            <a:prstGeom prst="wedgeRoundRectCallout">
              <a:avLst>
                <a:gd name="adj1" fmla="val 122448"/>
                <a:gd name="adj2" fmla="val -8213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 least you’re more likely to release less risky people!</a:t>
              </a:r>
            </a:p>
          </p:txBody>
        </p:sp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D9565B79-B2A9-0212-FDFB-CBDBF6A8F311}"/>
                </a:ext>
              </a:extLst>
            </p:cNvPr>
            <p:cNvSpPr/>
            <p:nvPr/>
          </p:nvSpPr>
          <p:spPr>
            <a:xfrm>
              <a:off x="10093039" y="821955"/>
              <a:ext cx="1759527" cy="948953"/>
            </a:xfrm>
            <a:prstGeom prst="wedgeRoundRectCallout">
              <a:avLst>
                <a:gd name="adj1" fmla="val -29221"/>
                <a:gd name="adj2" fmla="val 139310"/>
                <a:gd name="adj3" fmla="val 16667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Detain the AI!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CE6377F-DB60-A4FE-516B-3B1A8A96D747}"/>
                </a:ext>
              </a:extLst>
            </p:cNvPr>
            <p:cNvSpPr txBox="1"/>
            <p:nvPr/>
          </p:nvSpPr>
          <p:spPr>
            <a:xfrm>
              <a:off x="7079675" y="4158670"/>
              <a:ext cx="2119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ML “judge”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69429B-3978-ECFF-B8D5-B40D66E59DA0}"/>
                </a:ext>
              </a:extLst>
            </p:cNvPr>
            <p:cNvSpPr txBox="1"/>
            <p:nvPr/>
          </p:nvSpPr>
          <p:spPr>
            <a:xfrm>
              <a:off x="9628911" y="4158670"/>
              <a:ext cx="2119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Human judge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78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2BDA-AB9A-617B-9D3D-DA4A9B2C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algorithm predict recidivism well?</a:t>
            </a:r>
            <a:br>
              <a:rPr lang="en-US" dirty="0"/>
            </a:br>
            <a:r>
              <a:rPr lang="en-US" sz="2800" dirty="0"/>
              <a:t>In the </a:t>
            </a:r>
            <a:r>
              <a:rPr lang="en-US" sz="2800" b="1" dirty="0"/>
              <a:t>hold-out</a:t>
            </a:r>
            <a:r>
              <a:rPr lang="en-US" sz="2800" dirty="0"/>
              <a:t> sample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FC0619-1931-4987-4F1E-99E263280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163" y="1868896"/>
            <a:ext cx="341971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B4BEA2-AD7C-9DC9-2EDD-7971C8AD33F8}"/>
              </a:ext>
            </a:extLst>
          </p:cNvPr>
          <p:cNvSpPr txBox="1"/>
          <p:nvPr/>
        </p:nvSpPr>
        <p:spPr>
          <a:xfrm>
            <a:off x="6516157" y="1868896"/>
            <a:ext cx="453907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Looks pretty good!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The predictions lie close to the line y=x.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However, this is only evaluated on the population that the human judges released...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Let’s redo this using the judge leniency instrument.</a:t>
            </a:r>
          </a:p>
        </p:txBody>
      </p:sp>
    </p:spTree>
    <p:extLst>
      <p:ext uri="{BB962C8B-B14F-4D97-AF65-F5344CB8AC3E}">
        <p14:creationId xmlns:p14="http://schemas.microsoft.com/office/powerpoint/2010/main" val="32138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1D29-2D63-6D64-7439-25D35475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the algorithm predict recidivism well? </a:t>
            </a:r>
            <a:br>
              <a:rPr lang="en-US" dirty="0"/>
            </a:br>
            <a:r>
              <a:rPr lang="en-US" sz="2200" dirty="0"/>
              <a:t>Using the hold-out sample, but controlling for “leniency” of judges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7991FE-3E61-6D02-E1B0-5F1C5FAFD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9280"/>
            <a:ext cx="729451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921057-2259-FAAC-D268-D5F29EE153DB}"/>
              </a:ext>
            </a:extLst>
          </p:cNvPr>
          <p:cNvSpPr txBox="1"/>
          <p:nvPr/>
        </p:nvSpPr>
        <p:spPr>
          <a:xfrm>
            <a:off x="7578436" y="1907004"/>
            <a:ext cx="440574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algorithm is trained on “Q1” (people released by most lenient judges).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looks like it still performs well on harsher judges (Q2-Q5).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That’s good!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If judges are picking up on something that the ML is not, then we expect prediction would get worse as we go to harsher judges.</a:t>
            </a:r>
          </a:p>
        </p:txBody>
      </p:sp>
    </p:spTree>
    <p:extLst>
      <p:ext uri="{BB962C8B-B14F-4D97-AF65-F5344CB8AC3E}">
        <p14:creationId xmlns:p14="http://schemas.microsoft.com/office/powerpoint/2010/main" val="326395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974CA-28CF-A75A-9270-68C2E56A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ML do better than the judges?</a:t>
            </a:r>
            <a:br>
              <a:rPr lang="en-US" dirty="0"/>
            </a:br>
            <a:r>
              <a:rPr lang="en-US" sz="2800" dirty="0"/>
              <a:t>At reducing recidivism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182AAB-816E-497C-3FF4-27F920E17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55" y="2146241"/>
            <a:ext cx="6959600" cy="321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545AB-8CAD-E3E2-AFB7-E4A9847B4272}"/>
              </a:ext>
            </a:extLst>
          </p:cNvPr>
          <p:cNvSpPr txBox="1"/>
          <p:nvPr/>
        </p:nvSpPr>
        <p:spPr>
          <a:xfrm>
            <a:off x="7992769" y="1690688"/>
            <a:ext cx="3949849" cy="33547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Say we want to decrease recidivism.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Option 1</a:t>
            </a:r>
            <a:r>
              <a:rPr lang="en-US" sz="2000" dirty="0">
                <a:solidFill>
                  <a:schemeClr val="accent1"/>
                </a:solidFill>
              </a:rPr>
              <a:t>: Use only the harsher judges.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Option 2</a:t>
            </a:r>
            <a:r>
              <a:rPr lang="en-US" sz="2000" dirty="0">
                <a:solidFill>
                  <a:schemeClr val="accent1"/>
                </a:solidFill>
              </a:rPr>
              <a:t>: Use ML with a higher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Option 2 seems better: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To achieve the same decrease in crime, the ML would jail fewer people.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9D39E-AF96-2CC8-AEC2-DD64B2C58111}"/>
              </a:ext>
            </a:extLst>
          </p:cNvPr>
          <p:cNvSpPr txBox="1"/>
          <p:nvPr/>
        </p:nvSpPr>
        <p:spPr>
          <a:xfrm>
            <a:off x="2189018" y="5445562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Option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EB90-3D3E-EC54-5C72-75B876199608}"/>
              </a:ext>
            </a:extLst>
          </p:cNvPr>
          <p:cNvSpPr txBox="1"/>
          <p:nvPr/>
        </p:nvSpPr>
        <p:spPr>
          <a:xfrm>
            <a:off x="4925291" y="5445562"/>
            <a:ext cx="23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Option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D52433-AC49-EE12-56E7-665643AF6A5F}"/>
              </a:ext>
            </a:extLst>
          </p:cNvPr>
          <p:cNvGrpSpPr/>
          <p:nvPr/>
        </p:nvGrpSpPr>
        <p:grpSpPr>
          <a:xfrm>
            <a:off x="2189019" y="3752792"/>
            <a:ext cx="3692236" cy="1606550"/>
            <a:chOff x="2189019" y="3752792"/>
            <a:chExt cx="3692236" cy="160655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8C1F3F4-F9D6-6E06-E035-0C8036A61858}"/>
                </a:ext>
              </a:extLst>
            </p:cNvPr>
            <p:cNvSpPr/>
            <p:nvPr/>
          </p:nvSpPr>
          <p:spPr>
            <a:xfrm>
              <a:off x="2189019" y="3752792"/>
              <a:ext cx="955964" cy="160655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3CED5D-AD5B-DD9E-9C2D-F9901D2523D0}"/>
                </a:ext>
              </a:extLst>
            </p:cNvPr>
            <p:cNvSpPr/>
            <p:nvPr/>
          </p:nvSpPr>
          <p:spPr>
            <a:xfrm>
              <a:off x="4925291" y="3752792"/>
              <a:ext cx="955964" cy="160655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03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</TotalTime>
  <Words>5497</Words>
  <Application>Microsoft Macintosh PowerPoint</Application>
  <PresentationFormat>Widescreen</PresentationFormat>
  <Paragraphs>1102</Paragraphs>
  <Slides>106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Courier</vt:lpstr>
      <vt:lpstr>Office Theme</vt:lpstr>
      <vt:lpstr>Neural Networks All of Neural Networks in One Class!</vt:lpstr>
      <vt:lpstr>Announcements</vt:lpstr>
      <vt:lpstr>Agenda</vt:lpstr>
      <vt:lpstr>Recap</vt:lpstr>
      <vt:lpstr>Models</vt:lpstr>
      <vt:lpstr>Models</vt:lpstr>
      <vt:lpstr>Models</vt:lpstr>
      <vt:lpstr>Neural Networks</vt:lpstr>
      <vt:lpstr>Neural Networks are a model</vt:lpstr>
      <vt:lpstr>What is a neural network?</vt:lpstr>
      <vt:lpstr>Building Block: Neuron</vt:lpstr>
      <vt:lpstr>Building Block: Neuron</vt:lpstr>
      <vt:lpstr>Why is this called a “neuron”?</vt:lpstr>
      <vt:lpstr>Neural Network: Network of Neurons</vt:lpstr>
      <vt:lpstr>Neural Network: Network of Neurons</vt:lpstr>
      <vt:lpstr>Neural Network: Network of Neurons</vt:lpstr>
      <vt:lpstr>Neural Network: Network of Neurons</vt:lpstr>
      <vt:lpstr>(Feed-Forward) Neural Networks</vt:lpstr>
      <vt:lpstr>Brief History</vt:lpstr>
      <vt:lpstr>Brief History Continued</vt:lpstr>
      <vt:lpstr>Neural Networks model the world</vt:lpstr>
      <vt:lpstr>How have we fit previous models?</vt:lpstr>
      <vt:lpstr>How do we fit a neural network model? Say we have a bunch of data</vt:lpstr>
      <vt:lpstr>How do we fit a neural network model? Say we have a bunch of data</vt:lpstr>
      <vt:lpstr>How do we fit a neural network model? Say we have a bunch of data</vt:lpstr>
      <vt:lpstr>How do we fit a neural network model? Say we have a bunch of data</vt:lpstr>
      <vt:lpstr>How do we fit a neural network model? Say we have a bunch of data</vt:lpstr>
      <vt:lpstr>How to use the model</vt:lpstr>
      <vt:lpstr>Detour: Optimization 101</vt:lpstr>
      <vt:lpstr>How do we minimize the error?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When does gradient descent work?</vt:lpstr>
      <vt:lpstr>When does gradient descent work?</vt:lpstr>
      <vt:lpstr>What about the functions we care about?</vt:lpstr>
      <vt:lpstr>So...what do we do?</vt:lpstr>
      <vt:lpstr>Why does that work!?!??!</vt:lpstr>
      <vt:lpstr>Neural Networks model the world</vt:lpstr>
      <vt:lpstr>When is this model reasonable? What assumptions is it making?</vt:lpstr>
      <vt:lpstr>Assumption about the world</vt:lpstr>
      <vt:lpstr>Assumption about the world</vt:lpstr>
      <vt:lpstr>Assumption about the world</vt:lpstr>
      <vt:lpstr>When is this model reasonable? What assumptions is it making?</vt:lpstr>
      <vt:lpstr>Assumption: The data is representative</vt:lpstr>
      <vt:lpstr>Assumption: the data is representative</vt:lpstr>
      <vt:lpstr>Assumption: The data is representative</vt:lpstr>
      <vt:lpstr>PowerPoint Presentation</vt:lpstr>
      <vt:lpstr>Assumption: There is enough data</vt:lpstr>
      <vt:lpstr>Detour:  Overparameterization</vt:lpstr>
      <vt:lpstr>What if there are more parameters than data points? Example: regression</vt:lpstr>
      <vt:lpstr>Overparameterized models</vt:lpstr>
      <vt:lpstr>Overparameterized models</vt:lpstr>
      <vt:lpstr>Overparameterized models</vt:lpstr>
      <vt:lpstr>What we would expect</vt:lpstr>
      <vt:lpstr>What can actually happen for NNs “Double Descent”</vt:lpstr>
      <vt:lpstr>Example Digit classification</vt:lpstr>
      <vt:lpstr>Related  phenomenon</vt:lpstr>
      <vt:lpstr>PowerPoint Presentation</vt:lpstr>
      <vt:lpstr>Take-aways</vt:lpstr>
      <vt:lpstr>Neural Networks model the world</vt:lpstr>
      <vt:lpstr>How do we interpret the model?</vt:lpstr>
      <vt:lpstr>How do we interpret the model?</vt:lpstr>
      <vt:lpstr>PowerPoint Presentation</vt:lpstr>
      <vt:lpstr>Main idea of the paper</vt:lpstr>
      <vt:lpstr>The model</vt:lpstr>
      <vt:lpstr>In a bit more detail Split the sample in two</vt:lpstr>
      <vt:lpstr>Application: retirement savings  There are also other applications in the paper</vt:lpstr>
      <vt:lpstr>What do we see?</vt:lpstr>
      <vt:lpstr>Ideally...do an RCT!</vt:lpstr>
      <vt:lpstr>Next ideally...find a natural experiment?</vt:lpstr>
      <vt:lpstr>Some evidence of non-randomness</vt:lpstr>
      <vt:lpstr>Hope that if we control for income it will be fine...</vt:lpstr>
      <vt:lpstr>But!  We can also use ML to additionally “control” for all of the things</vt:lpstr>
      <vt:lpstr>How do we interpret the model?</vt:lpstr>
      <vt:lpstr>Example</vt:lpstr>
      <vt:lpstr>Context: Bail decisions in New York City</vt:lpstr>
      <vt:lpstr>This paper Could/Should we replace bail judges with ML?</vt:lpstr>
      <vt:lpstr>How can we tell if we could/should?</vt:lpstr>
      <vt:lpstr>Possible issues</vt:lpstr>
      <vt:lpstr>Addressing the Selection Problem</vt:lpstr>
      <vt:lpstr>Addressing the “what does better mean” problem</vt:lpstr>
      <vt:lpstr>Let’s see what happens!</vt:lpstr>
      <vt:lpstr>Data and context</vt:lpstr>
      <vt:lpstr>As usual, “Pretend it’s an RCT” won’t work</vt:lpstr>
      <vt:lpstr>Release is nonrandom: Demographics</vt:lpstr>
      <vt:lpstr>Release is nonrandom: Arrest charge</vt:lpstr>
      <vt:lpstr>Release is nonrandom: prior record </vt:lpstr>
      <vt:lpstr>How do we train the model? On the training data...</vt:lpstr>
      <vt:lpstr>How does the algorithm compare to the judges?</vt:lpstr>
      <vt:lpstr>Does the algorithm predict recidivism well? In the hold-out sample </vt:lpstr>
      <vt:lpstr>Does the algorithm predict recidivism well?  Using the hold-out sample, but controlling for “leniency” of judges</vt:lpstr>
      <vt:lpstr>Can ML do better than the judges? At reducing recidivism</vt:lpstr>
      <vt:lpstr>Can ML do better than the judges? At reducing recidivism</vt:lpstr>
      <vt:lpstr>Do judges do better on some other dimension?  Example: race </vt:lpstr>
      <vt:lpstr>Summary</vt:lpstr>
      <vt:lpstr>Neural Networks model the world</vt:lpstr>
      <vt:lpstr>Wrap-Up</vt:lpstr>
      <vt:lpstr>Recap!  Neural Networks</vt:lpstr>
      <vt:lpstr>Coming up...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(All of Neural Networks in One Class...)</dc:title>
  <dc:creator>Mary Katherine Wootters</dc:creator>
  <cp:lastModifiedBy>Mary Katherine Wootters</cp:lastModifiedBy>
  <cp:revision>24</cp:revision>
  <dcterms:created xsi:type="dcterms:W3CDTF">2023-11-18T06:27:22Z</dcterms:created>
  <dcterms:modified xsi:type="dcterms:W3CDTF">2023-11-21T10:10:30Z</dcterms:modified>
</cp:coreProperties>
</file>